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724" r:id="rId2"/>
  </p:sldMasterIdLst>
  <p:notesMasterIdLst>
    <p:notesMasterId r:id="rId58"/>
  </p:notesMasterIdLst>
  <p:sldIdLst>
    <p:sldId id="256" r:id="rId3"/>
    <p:sldId id="976" r:id="rId4"/>
    <p:sldId id="3034" r:id="rId5"/>
    <p:sldId id="3077" r:id="rId6"/>
    <p:sldId id="3092" r:id="rId7"/>
    <p:sldId id="3075" r:id="rId8"/>
    <p:sldId id="3082" r:id="rId9"/>
    <p:sldId id="3083" r:id="rId10"/>
    <p:sldId id="3084" r:id="rId11"/>
    <p:sldId id="3085" r:id="rId12"/>
    <p:sldId id="3033" r:id="rId13"/>
    <p:sldId id="3052" r:id="rId14"/>
    <p:sldId id="3053" r:id="rId15"/>
    <p:sldId id="3063" r:id="rId16"/>
    <p:sldId id="3064" r:id="rId17"/>
    <p:sldId id="269" r:id="rId18"/>
    <p:sldId id="3042" r:id="rId19"/>
    <p:sldId id="3086" r:id="rId20"/>
    <p:sldId id="3087" r:id="rId21"/>
    <p:sldId id="3088" r:id="rId22"/>
    <p:sldId id="3094" r:id="rId23"/>
    <p:sldId id="3089" r:id="rId24"/>
    <p:sldId id="3035" r:id="rId25"/>
    <p:sldId id="3036" r:id="rId26"/>
    <p:sldId id="392" r:id="rId27"/>
    <p:sldId id="3090" r:id="rId28"/>
    <p:sldId id="3074" r:id="rId29"/>
    <p:sldId id="3073" r:id="rId30"/>
    <p:sldId id="3071" r:id="rId31"/>
    <p:sldId id="3072" r:id="rId32"/>
    <p:sldId id="3070" r:id="rId33"/>
    <p:sldId id="3080" r:id="rId34"/>
    <p:sldId id="3078" r:id="rId35"/>
    <p:sldId id="3076" r:id="rId36"/>
    <p:sldId id="3079" r:id="rId37"/>
    <p:sldId id="3069" r:id="rId38"/>
    <p:sldId id="3068" r:id="rId39"/>
    <p:sldId id="3061" r:id="rId40"/>
    <p:sldId id="909" r:id="rId41"/>
    <p:sldId id="3062" r:id="rId42"/>
    <p:sldId id="3013" r:id="rId43"/>
    <p:sldId id="968" r:id="rId44"/>
    <p:sldId id="944" r:id="rId45"/>
    <p:sldId id="2925" r:id="rId46"/>
    <p:sldId id="3066" r:id="rId47"/>
    <p:sldId id="3081" r:id="rId48"/>
    <p:sldId id="3093" r:id="rId49"/>
    <p:sldId id="2817" r:id="rId50"/>
    <p:sldId id="293" r:id="rId51"/>
    <p:sldId id="264" r:id="rId52"/>
    <p:sldId id="925" r:id="rId53"/>
    <p:sldId id="3091" r:id="rId54"/>
    <p:sldId id="3096" r:id="rId55"/>
    <p:sldId id="3095" r:id="rId56"/>
    <p:sldId id="1059"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976"/>
            <p14:sldId id="3034"/>
            <p14:sldId id="3077"/>
            <p14:sldId id="3092"/>
            <p14:sldId id="3075"/>
            <p14:sldId id="3082"/>
            <p14:sldId id="3083"/>
            <p14:sldId id="3084"/>
            <p14:sldId id="3085"/>
            <p14:sldId id="3033"/>
            <p14:sldId id="3052"/>
            <p14:sldId id="3053"/>
            <p14:sldId id="3063"/>
            <p14:sldId id="3064"/>
            <p14:sldId id="269"/>
            <p14:sldId id="3042"/>
            <p14:sldId id="3086"/>
            <p14:sldId id="3087"/>
            <p14:sldId id="3088"/>
            <p14:sldId id="3094"/>
            <p14:sldId id="3089"/>
            <p14:sldId id="3035"/>
            <p14:sldId id="3036"/>
            <p14:sldId id="392"/>
            <p14:sldId id="3090"/>
            <p14:sldId id="3074"/>
            <p14:sldId id="3073"/>
            <p14:sldId id="3071"/>
            <p14:sldId id="3072"/>
            <p14:sldId id="3070"/>
            <p14:sldId id="3080"/>
            <p14:sldId id="3078"/>
            <p14:sldId id="3076"/>
            <p14:sldId id="3079"/>
            <p14:sldId id="3069"/>
            <p14:sldId id="3068"/>
            <p14:sldId id="3061"/>
            <p14:sldId id="909"/>
          </p14:sldIdLst>
        </p14:section>
        <p14:section name="Goal: It is all in name space management (NsM)" id="{AC1DDEB5-434A-9946-8E04-9196DB0392ED}">
          <p14:sldIdLst>
            <p14:sldId id="3062"/>
            <p14:sldId id="3013"/>
            <p14:sldId id="968"/>
          </p14:sldIdLst>
        </p14:section>
        <p14:section name="Criteria: It is necessary to separate Specification from Implementatino" id="{C192D0C4-A887-B343-AB3D-7601471A4357}">
          <p14:sldIdLst>
            <p14:sldId id="944"/>
          </p14:sldIdLst>
        </p14:section>
        <p14:section name="Output: A generic format of Names (Computable Names)" id="{AE21F17E-472C-3B47-B65D-C1DA71B50E50}">
          <p14:sldIdLst>
            <p14:sldId id="2925"/>
          </p14:sldIdLst>
        </p14:section>
        <p14:section name="Process: the Operational Strategies" id="{44570EC8-1AFD-7844-ADEE-6037973E1F44}">
          <p14:sldIdLst>
            <p14:sldId id="3066"/>
            <p14:sldId id="3081"/>
            <p14:sldId id="3093"/>
            <p14:sldId id="2817"/>
            <p14:sldId id="293"/>
          </p14:sldIdLst>
        </p14:section>
        <p14:section name="Inputs: Known Methods and Tools" id="{6DC8336C-6B08-A140-B7B1-95CEF5B7EBF0}">
          <p14:sldIdLst>
            <p14:sldId id="264"/>
            <p14:sldId id="925"/>
            <p14:sldId id="3091"/>
            <p14:sldId id="3096"/>
            <p14:sldId id="3095"/>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55C"/>
    <a:srgbClr val="008FA3"/>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36"/>
    <p:restoredTop sz="89214"/>
  </p:normalViewPr>
  <p:slideViewPr>
    <p:cSldViewPr snapToGrid="0">
      <p:cViewPr varScale="1">
        <p:scale>
          <a:sx n="110" d="100"/>
          <a:sy n="110" d="100"/>
        </p:scale>
        <p:origin x="192" y="90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A52F05-D065-F84D-B238-735699835F9F}" type="doc">
      <dgm:prSet loTypeId="urn:microsoft.com/office/officeart/2005/8/layout/pyramid1" loCatId="" qsTypeId="urn:microsoft.com/office/officeart/2005/8/quickstyle/simple1" qsCatId="simple" csTypeId="urn:microsoft.com/office/officeart/2005/8/colors/accent5_2" csCatId="accent5" phldr="1"/>
      <dgm:spPr/>
    </dgm:pt>
    <dgm:pt modelId="{61476DF0-1F4F-DB47-A32F-FEB5E99DD8CF}">
      <dgm:prSet phldrT="[Text]" custT="1"/>
      <dgm:spPr/>
      <dgm:t>
        <a:bodyPr/>
        <a:lstStyle/>
        <a:p>
          <a:r>
            <a:rPr lang="en-US" sz="700" dirty="0"/>
            <a:t>Self-Actualization</a:t>
          </a:r>
        </a:p>
      </dgm:t>
    </dgm:pt>
    <dgm:pt modelId="{9CDF8837-88BD-DD45-87C6-C53DAC9E94F0}" type="parTrans" cxnId="{32D952A3-413E-6542-BC64-E7C06282D58D}">
      <dgm:prSet/>
      <dgm:spPr/>
      <dgm:t>
        <a:bodyPr/>
        <a:lstStyle/>
        <a:p>
          <a:endParaRPr lang="en-US"/>
        </a:p>
      </dgm:t>
    </dgm:pt>
    <dgm:pt modelId="{8259B47D-C03E-2A41-B99C-A9C8B3956E85}" type="sibTrans" cxnId="{32D952A3-413E-6542-BC64-E7C06282D58D}">
      <dgm:prSet/>
      <dgm:spPr/>
      <dgm:t>
        <a:bodyPr/>
        <a:lstStyle/>
        <a:p>
          <a:endParaRPr lang="en-US"/>
        </a:p>
      </dgm:t>
    </dgm:pt>
    <dgm:pt modelId="{7C3A199E-19F8-4049-959C-BE36306851A8}">
      <dgm:prSet phldrT="[Text]"/>
      <dgm:spPr/>
      <dgm:t>
        <a:bodyPr/>
        <a:lstStyle/>
        <a:p>
          <a:r>
            <a:rPr lang="en-US" dirty="0"/>
            <a:t>Esteem</a:t>
          </a:r>
        </a:p>
      </dgm:t>
    </dgm:pt>
    <dgm:pt modelId="{3B1E4525-0C94-E041-8287-F590D8E6811C}" type="parTrans" cxnId="{DB62BF6D-0E2C-704E-9928-F609B0346238}">
      <dgm:prSet/>
      <dgm:spPr/>
      <dgm:t>
        <a:bodyPr/>
        <a:lstStyle/>
        <a:p>
          <a:endParaRPr lang="en-US"/>
        </a:p>
      </dgm:t>
    </dgm:pt>
    <dgm:pt modelId="{D52F4925-A69A-0640-85FA-3A51D042841D}" type="sibTrans" cxnId="{DB62BF6D-0E2C-704E-9928-F609B0346238}">
      <dgm:prSet/>
      <dgm:spPr/>
      <dgm:t>
        <a:bodyPr/>
        <a:lstStyle/>
        <a:p>
          <a:endParaRPr lang="en-US"/>
        </a:p>
      </dgm:t>
    </dgm:pt>
    <dgm:pt modelId="{4A6F7564-1874-F645-8EBB-092F798E5A7C}">
      <dgm:prSet phldrT="[Text]"/>
      <dgm:spPr/>
      <dgm:t>
        <a:bodyPr/>
        <a:lstStyle/>
        <a:p>
          <a:r>
            <a:rPr lang="en-US" dirty="0"/>
            <a:t>Love and Belonging</a:t>
          </a:r>
        </a:p>
      </dgm:t>
    </dgm:pt>
    <dgm:pt modelId="{4ADEBCD6-4FE4-BE41-A92C-EFAC7CB1885E}" type="parTrans" cxnId="{733A3964-9CCE-0D45-97B4-7BC4932605D6}">
      <dgm:prSet/>
      <dgm:spPr/>
      <dgm:t>
        <a:bodyPr/>
        <a:lstStyle/>
        <a:p>
          <a:endParaRPr lang="en-US"/>
        </a:p>
      </dgm:t>
    </dgm:pt>
    <dgm:pt modelId="{E8E373A2-43B7-BB45-8500-300CAD66B22F}" type="sibTrans" cxnId="{733A3964-9CCE-0D45-97B4-7BC4932605D6}">
      <dgm:prSet/>
      <dgm:spPr/>
      <dgm:t>
        <a:bodyPr/>
        <a:lstStyle/>
        <a:p>
          <a:endParaRPr lang="en-US"/>
        </a:p>
      </dgm:t>
    </dgm:pt>
    <dgm:pt modelId="{6AAA965F-0A21-4D4F-8D26-90E176D0C5EB}">
      <dgm:prSet phldrT="[Text]"/>
      <dgm:spPr/>
      <dgm:t>
        <a:bodyPr/>
        <a:lstStyle/>
        <a:p>
          <a:r>
            <a:rPr lang="en-US" dirty="0"/>
            <a:t>Safety and Security</a:t>
          </a:r>
        </a:p>
      </dgm:t>
    </dgm:pt>
    <dgm:pt modelId="{C1D00F1E-D4F5-AA49-A72E-B63E49D65E7C}" type="parTrans" cxnId="{3D36D4C2-D8E1-4E4F-84BA-06C1275BCEF5}">
      <dgm:prSet/>
      <dgm:spPr/>
      <dgm:t>
        <a:bodyPr/>
        <a:lstStyle/>
        <a:p>
          <a:endParaRPr lang="en-US"/>
        </a:p>
      </dgm:t>
    </dgm:pt>
    <dgm:pt modelId="{BD2AE147-F941-4A49-910C-8BEA35DFE0F1}" type="sibTrans" cxnId="{3D36D4C2-D8E1-4E4F-84BA-06C1275BCEF5}">
      <dgm:prSet/>
      <dgm:spPr/>
      <dgm:t>
        <a:bodyPr/>
        <a:lstStyle/>
        <a:p>
          <a:endParaRPr lang="en-US"/>
        </a:p>
      </dgm:t>
    </dgm:pt>
    <dgm:pt modelId="{0B52C08B-E2FA-704E-B675-05762DE5A767}">
      <dgm:prSet phldrT="[Text]"/>
      <dgm:spPr/>
      <dgm:t>
        <a:bodyPr/>
        <a:lstStyle/>
        <a:p>
          <a:r>
            <a:rPr lang="en-US" dirty="0"/>
            <a:t>Physiological needs</a:t>
          </a:r>
        </a:p>
      </dgm:t>
    </dgm:pt>
    <dgm:pt modelId="{426DB77F-4F67-3944-8228-B4147AE72E31}" type="parTrans" cxnId="{4055874E-AD81-E24E-92B8-65C0C6BCCBA1}">
      <dgm:prSet/>
      <dgm:spPr/>
      <dgm:t>
        <a:bodyPr/>
        <a:lstStyle/>
        <a:p>
          <a:endParaRPr lang="en-US"/>
        </a:p>
      </dgm:t>
    </dgm:pt>
    <dgm:pt modelId="{C4E68D03-0F1D-454A-A7BD-5A8ED47CA65B}" type="sibTrans" cxnId="{4055874E-AD81-E24E-92B8-65C0C6BCCBA1}">
      <dgm:prSet/>
      <dgm:spPr/>
      <dgm:t>
        <a:bodyPr/>
        <a:lstStyle/>
        <a:p>
          <a:endParaRPr lang="en-US"/>
        </a:p>
      </dgm:t>
    </dgm:pt>
    <dgm:pt modelId="{3517CE3E-A800-BD46-A612-DAFE2272BE07}" type="pres">
      <dgm:prSet presAssocID="{CCA52F05-D065-F84D-B238-735699835F9F}" presName="Name0" presStyleCnt="0">
        <dgm:presLayoutVars>
          <dgm:dir/>
          <dgm:animLvl val="lvl"/>
          <dgm:resizeHandles val="exact"/>
        </dgm:presLayoutVars>
      </dgm:prSet>
      <dgm:spPr/>
    </dgm:pt>
    <dgm:pt modelId="{6574C80F-1F6E-0C4F-BC5D-49EBF62684AE}" type="pres">
      <dgm:prSet presAssocID="{61476DF0-1F4F-DB47-A32F-FEB5E99DD8CF}" presName="Name8" presStyleCnt="0"/>
      <dgm:spPr/>
    </dgm:pt>
    <dgm:pt modelId="{E96AAF0A-52D5-E046-91EA-97C775167173}" type="pres">
      <dgm:prSet presAssocID="{61476DF0-1F4F-DB47-A32F-FEB5E99DD8CF}" presName="level" presStyleLbl="node1" presStyleIdx="0" presStyleCnt="5">
        <dgm:presLayoutVars>
          <dgm:chMax val="1"/>
          <dgm:bulletEnabled val="1"/>
        </dgm:presLayoutVars>
      </dgm:prSet>
      <dgm:spPr/>
    </dgm:pt>
    <dgm:pt modelId="{F588F6A1-A1A1-2F4C-9EDC-987C7041DB42}" type="pres">
      <dgm:prSet presAssocID="{61476DF0-1F4F-DB47-A32F-FEB5E99DD8CF}" presName="levelTx" presStyleLbl="revTx" presStyleIdx="0" presStyleCnt="0">
        <dgm:presLayoutVars>
          <dgm:chMax val="1"/>
          <dgm:bulletEnabled val="1"/>
        </dgm:presLayoutVars>
      </dgm:prSet>
      <dgm:spPr/>
    </dgm:pt>
    <dgm:pt modelId="{6210C4AC-2A67-7548-B751-E30B75169ABA}" type="pres">
      <dgm:prSet presAssocID="{7C3A199E-19F8-4049-959C-BE36306851A8}" presName="Name8" presStyleCnt="0"/>
      <dgm:spPr/>
    </dgm:pt>
    <dgm:pt modelId="{7A149F11-73A7-174A-B5AB-4CD9C7DA3B35}" type="pres">
      <dgm:prSet presAssocID="{7C3A199E-19F8-4049-959C-BE36306851A8}" presName="level" presStyleLbl="node1" presStyleIdx="1" presStyleCnt="5">
        <dgm:presLayoutVars>
          <dgm:chMax val="1"/>
          <dgm:bulletEnabled val="1"/>
        </dgm:presLayoutVars>
      </dgm:prSet>
      <dgm:spPr/>
    </dgm:pt>
    <dgm:pt modelId="{3DFCAFE6-E8A7-664A-9C67-56C64E0E7AB9}" type="pres">
      <dgm:prSet presAssocID="{7C3A199E-19F8-4049-959C-BE36306851A8}" presName="levelTx" presStyleLbl="revTx" presStyleIdx="0" presStyleCnt="0">
        <dgm:presLayoutVars>
          <dgm:chMax val="1"/>
          <dgm:bulletEnabled val="1"/>
        </dgm:presLayoutVars>
      </dgm:prSet>
      <dgm:spPr/>
    </dgm:pt>
    <dgm:pt modelId="{687A064D-3D59-0E46-8312-3F8B3625758C}" type="pres">
      <dgm:prSet presAssocID="{4A6F7564-1874-F645-8EBB-092F798E5A7C}" presName="Name8" presStyleCnt="0"/>
      <dgm:spPr/>
    </dgm:pt>
    <dgm:pt modelId="{B6C3236E-17D5-FC4C-87D7-E358104D98F7}" type="pres">
      <dgm:prSet presAssocID="{4A6F7564-1874-F645-8EBB-092F798E5A7C}" presName="level" presStyleLbl="node1" presStyleIdx="2" presStyleCnt="5">
        <dgm:presLayoutVars>
          <dgm:chMax val="1"/>
          <dgm:bulletEnabled val="1"/>
        </dgm:presLayoutVars>
      </dgm:prSet>
      <dgm:spPr/>
    </dgm:pt>
    <dgm:pt modelId="{83EDF114-2FF7-914A-BFA1-408E8721224D}" type="pres">
      <dgm:prSet presAssocID="{4A6F7564-1874-F645-8EBB-092F798E5A7C}" presName="levelTx" presStyleLbl="revTx" presStyleIdx="0" presStyleCnt="0">
        <dgm:presLayoutVars>
          <dgm:chMax val="1"/>
          <dgm:bulletEnabled val="1"/>
        </dgm:presLayoutVars>
      </dgm:prSet>
      <dgm:spPr/>
    </dgm:pt>
    <dgm:pt modelId="{C7C1BBA0-6166-6945-A0AC-4B0CD24982C9}" type="pres">
      <dgm:prSet presAssocID="{6AAA965F-0A21-4D4F-8D26-90E176D0C5EB}" presName="Name8" presStyleCnt="0"/>
      <dgm:spPr/>
    </dgm:pt>
    <dgm:pt modelId="{F9DB03FA-307E-FB42-A0D1-C4862AB48F5F}" type="pres">
      <dgm:prSet presAssocID="{6AAA965F-0A21-4D4F-8D26-90E176D0C5EB}" presName="level" presStyleLbl="node1" presStyleIdx="3" presStyleCnt="5">
        <dgm:presLayoutVars>
          <dgm:chMax val="1"/>
          <dgm:bulletEnabled val="1"/>
        </dgm:presLayoutVars>
      </dgm:prSet>
      <dgm:spPr/>
    </dgm:pt>
    <dgm:pt modelId="{2BBEFF3F-CEC3-3742-A8CE-FD995ECC0D53}" type="pres">
      <dgm:prSet presAssocID="{6AAA965F-0A21-4D4F-8D26-90E176D0C5EB}" presName="levelTx" presStyleLbl="revTx" presStyleIdx="0" presStyleCnt="0">
        <dgm:presLayoutVars>
          <dgm:chMax val="1"/>
          <dgm:bulletEnabled val="1"/>
        </dgm:presLayoutVars>
      </dgm:prSet>
      <dgm:spPr/>
    </dgm:pt>
    <dgm:pt modelId="{734FFEE5-18AB-1541-8961-B27C6FA8CA3F}" type="pres">
      <dgm:prSet presAssocID="{0B52C08B-E2FA-704E-B675-05762DE5A767}" presName="Name8" presStyleCnt="0"/>
      <dgm:spPr/>
    </dgm:pt>
    <dgm:pt modelId="{0677D96B-AE4B-3047-8A34-F12CF0EB6D77}" type="pres">
      <dgm:prSet presAssocID="{0B52C08B-E2FA-704E-B675-05762DE5A767}" presName="level" presStyleLbl="node1" presStyleIdx="4" presStyleCnt="5">
        <dgm:presLayoutVars>
          <dgm:chMax val="1"/>
          <dgm:bulletEnabled val="1"/>
        </dgm:presLayoutVars>
      </dgm:prSet>
      <dgm:spPr/>
    </dgm:pt>
    <dgm:pt modelId="{91B99AEC-57E6-8144-B7B1-5124AB413931}" type="pres">
      <dgm:prSet presAssocID="{0B52C08B-E2FA-704E-B675-05762DE5A767}" presName="levelTx" presStyleLbl="revTx" presStyleIdx="0" presStyleCnt="0">
        <dgm:presLayoutVars>
          <dgm:chMax val="1"/>
          <dgm:bulletEnabled val="1"/>
        </dgm:presLayoutVars>
      </dgm:prSet>
      <dgm:spPr/>
    </dgm:pt>
  </dgm:ptLst>
  <dgm:cxnLst>
    <dgm:cxn modelId="{8EDBD904-DAE1-9C46-8750-0F095227E269}" type="presOf" srcId="{4A6F7564-1874-F645-8EBB-092F798E5A7C}" destId="{83EDF114-2FF7-914A-BFA1-408E8721224D}" srcOrd="1" destOrd="0" presId="urn:microsoft.com/office/officeart/2005/8/layout/pyramid1"/>
    <dgm:cxn modelId="{956D3F24-D123-C34E-9B75-5CFB40F3C427}" type="presOf" srcId="{CCA52F05-D065-F84D-B238-735699835F9F}" destId="{3517CE3E-A800-BD46-A612-DAFE2272BE07}" srcOrd="0" destOrd="0" presId="urn:microsoft.com/office/officeart/2005/8/layout/pyramid1"/>
    <dgm:cxn modelId="{38E9BE45-1140-C948-84A4-11778F6C5ACD}" type="presOf" srcId="{0B52C08B-E2FA-704E-B675-05762DE5A767}" destId="{0677D96B-AE4B-3047-8A34-F12CF0EB6D77}" srcOrd="0" destOrd="0" presId="urn:microsoft.com/office/officeart/2005/8/layout/pyramid1"/>
    <dgm:cxn modelId="{4055874E-AD81-E24E-92B8-65C0C6BCCBA1}" srcId="{CCA52F05-D065-F84D-B238-735699835F9F}" destId="{0B52C08B-E2FA-704E-B675-05762DE5A767}" srcOrd="4" destOrd="0" parTransId="{426DB77F-4F67-3944-8228-B4147AE72E31}" sibTransId="{C4E68D03-0F1D-454A-A7BD-5A8ED47CA65B}"/>
    <dgm:cxn modelId="{EB24FE50-FF13-8245-814B-1784BA3AAD3C}" type="presOf" srcId="{61476DF0-1F4F-DB47-A32F-FEB5E99DD8CF}" destId="{F588F6A1-A1A1-2F4C-9EDC-987C7041DB42}" srcOrd="1" destOrd="0" presId="urn:microsoft.com/office/officeart/2005/8/layout/pyramid1"/>
    <dgm:cxn modelId="{733A3964-9CCE-0D45-97B4-7BC4932605D6}" srcId="{CCA52F05-D065-F84D-B238-735699835F9F}" destId="{4A6F7564-1874-F645-8EBB-092F798E5A7C}" srcOrd="2" destOrd="0" parTransId="{4ADEBCD6-4FE4-BE41-A92C-EFAC7CB1885E}" sibTransId="{E8E373A2-43B7-BB45-8500-300CAD66B22F}"/>
    <dgm:cxn modelId="{DB62BF6D-0E2C-704E-9928-F609B0346238}" srcId="{CCA52F05-D065-F84D-B238-735699835F9F}" destId="{7C3A199E-19F8-4049-959C-BE36306851A8}" srcOrd="1" destOrd="0" parTransId="{3B1E4525-0C94-E041-8287-F590D8E6811C}" sibTransId="{D52F4925-A69A-0640-85FA-3A51D042841D}"/>
    <dgm:cxn modelId="{32D952A3-413E-6542-BC64-E7C06282D58D}" srcId="{CCA52F05-D065-F84D-B238-735699835F9F}" destId="{61476DF0-1F4F-DB47-A32F-FEB5E99DD8CF}" srcOrd="0" destOrd="0" parTransId="{9CDF8837-88BD-DD45-87C6-C53DAC9E94F0}" sibTransId="{8259B47D-C03E-2A41-B99C-A9C8B3956E85}"/>
    <dgm:cxn modelId="{8863D2A5-C884-A94D-AD0B-39FC9E062629}" type="presOf" srcId="{6AAA965F-0A21-4D4F-8D26-90E176D0C5EB}" destId="{2BBEFF3F-CEC3-3742-A8CE-FD995ECC0D53}" srcOrd="1" destOrd="0" presId="urn:microsoft.com/office/officeart/2005/8/layout/pyramid1"/>
    <dgm:cxn modelId="{95CFBDB0-214A-0C41-8940-50B5E51B1148}" type="presOf" srcId="{4A6F7564-1874-F645-8EBB-092F798E5A7C}" destId="{B6C3236E-17D5-FC4C-87D7-E358104D98F7}" srcOrd="0" destOrd="0" presId="urn:microsoft.com/office/officeart/2005/8/layout/pyramid1"/>
    <dgm:cxn modelId="{3D36D4C2-D8E1-4E4F-84BA-06C1275BCEF5}" srcId="{CCA52F05-D065-F84D-B238-735699835F9F}" destId="{6AAA965F-0A21-4D4F-8D26-90E176D0C5EB}" srcOrd="3" destOrd="0" parTransId="{C1D00F1E-D4F5-AA49-A72E-B63E49D65E7C}" sibTransId="{BD2AE147-F941-4A49-910C-8BEA35DFE0F1}"/>
    <dgm:cxn modelId="{F64E1ADB-6996-8141-9C8B-87B963ADF33E}" type="presOf" srcId="{61476DF0-1F4F-DB47-A32F-FEB5E99DD8CF}" destId="{E96AAF0A-52D5-E046-91EA-97C775167173}" srcOrd="0" destOrd="0" presId="urn:microsoft.com/office/officeart/2005/8/layout/pyramid1"/>
    <dgm:cxn modelId="{FEA5FDF6-6577-9646-ADB8-0A68F4361EAE}" type="presOf" srcId="{6AAA965F-0A21-4D4F-8D26-90E176D0C5EB}" destId="{F9DB03FA-307E-FB42-A0D1-C4862AB48F5F}" srcOrd="0" destOrd="0" presId="urn:microsoft.com/office/officeart/2005/8/layout/pyramid1"/>
    <dgm:cxn modelId="{3333CBF8-DA62-A747-819B-5E767F2BFCFB}" type="presOf" srcId="{7C3A199E-19F8-4049-959C-BE36306851A8}" destId="{7A149F11-73A7-174A-B5AB-4CD9C7DA3B35}" srcOrd="0" destOrd="0" presId="urn:microsoft.com/office/officeart/2005/8/layout/pyramid1"/>
    <dgm:cxn modelId="{CF4677FA-9365-5844-BC45-9EB2B4BB501D}" type="presOf" srcId="{7C3A199E-19F8-4049-959C-BE36306851A8}" destId="{3DFCAFE6-E8A7-664A-9C67-56C64E0E7AB9}" srcOrd="1" destOrd="0" presId="urn:microsoft.com/office/officeart/2005/8/layout/pyramid1"/>
    <dgm:cxn modelId="{EB1F08FB-0101-7E4D-967B-D577D83FCF39}" type="presOf" srcId="{0B52C08B-E2FA-704E-B675-05762DE5A767}" destId="{91B99AEC-57E6-8144-B7B1-5124AB413931}" srcOrd="1" destOrd="0" presId="urn:microsoft.com/office/officeart/2005/8/layout/pyramid1"/>
    <dgm:cxn modelId="{485D8147-0E8E-5C4D-814A-2857CA732E9E}" type="presParOf" srcId="{3517CE3E-A800-BD46-A612-DAFE2272BE07}" destId="{6574C80F-1F6E-0C4F-BC5D-49EBF62684AE}" srcOrd="0" destOrd="0" presId="urn:microsoft.com/office/officeart/2005/8/layout/pyramid1"/>
    <dgm:cxn modelId="{43ED9693-D72E-B049-8414-2F723142F49A}" type="presParOf" srcId="{6574C80F-1F6E-0C4F-BC5D-49EBF62684AE}" destId="{E96AAF0A-52D5-E046-91EA-97C775167173}" srcOrd="0" destOrd="0" presId="urn:microsoft.com/office/officeart/2005/8/layout/pyramid1"/>
    <dgm:cxn modelId="{1AB61EAA-0079-404B-87D5-8F81C336E112}" type="presParOf" srcId="{6574C80F-1F6E-0C4F-BC5D-49EBF62684AE}" destId="{F588F6A1-A1A1-2F4C-9EDC-987C7041DB42}" srcOrd="1" destOrd="0" presId="urn:microsoft.com/office/officeart/2005/8/layout/pyramid1"/>
    <dgm:cxn modelId="{DECF81F9-027F-5B40-B7B7-4A384FA8FE2C}" type="presParOf" srcId="{3517CE3E-A800-BD46-A612-DAFE2272BE07}" destId="{6210C4AC-2A67-7548-B751-E30B75169ABA}" srcOrd="1" destOrd="0" presId="urn:microsoft.com/office/officeart/2005/8/layout/pyramid1"/>
    <dgm:cxn modelId="{5D0EFDCF-EF4D-EC4E-8E47-B3B098CB8DF2}" type="presParOf" srcId="{6210C4AC-2A67-7548-B751-E30B75169ABA}" destId="{7A149F11-73A7-174A-B5AB-4CD9C7DA3B35}" srcOrd="0" destOrd="0" presId="urn:microsoft.com/office/officeart/2005/8/layout/pyramid1"/>
    <dgm:cxn modelId="{EDFFEB0E-36D0-0D41-AA87-386E62E79864}" type="presParOf" srcId="{6210C4AC-2A67-7548-B751-E30B75169ABA}" destId="{3DFCAFE6-E8A7-664A-9C67-56C64E0E7AB9}" srcOrd="1" destOrd="0" presId="urn:microsoft.com/office/officeart/2005/8/layout/pyramid1"/>
    <dgm:cxn modelId="{2142B6B9-4154-DE4F-94A4-97C5DE83A006}" type="presParOf" srcId="{3517CE3E-A800-BD46-A612-DAFE2272BE07}" destId="{687A064D-3D59-0E46-8312-3F8B3625758C}" srcOrd="2" destOrd="0" presId="urn:microsoft.com/office/officeart/2005/8/layout/pyramid1"/>
    <dgm:cxn modelId="{A78DFB51-BF0E-D04B-9F0A-36BBFBC635D9}" type="presParOf" srcId="{687A064D-3D59-0E46-8312-3F8B3625758C}" destId="{B6C3236E-17D5-FC4C-87D7-E358104D98F7}" srcOrd="0" destOrd="0" presId="urn:microsoft.com/office/officeart/2005/8/layout/pyramid1"/>
    <dgm:cxn modelId="{10763A93-9831-304C-A70A-17527AFB53D4}" type="presParOf" srcId="{687A064D-3D59-0E46-8312-3F8B3625758C}" destId="{83EDF114-2FF7-914A-BFA1-408E8721224D}" srcOrd="1" destOrd="0" presId="urn:microsoft.com/office/officeart/2005/8/layout/pyramid1"/>
    <dgm:cxn modelId="{900153C1-CB04-7440-B9BE-867B50BC8CB6}" type="presParOf" srcId="{3517CE3E-A800-BD46-A612-DAFE2272BE07}" destId="{C7C1BBA0-6166-6945-A0AC-4B0CD24982C9}" srcOrd="3" destOrd="0" presId="urn:microsoft.com/office/officeart/2005/8/layout/pyramid1"/>
    <dgm:cxn modelId="{FFD97022-BFAD-6140-8B37-4BEAD17DF937}" type="presParOf" srcId="{C7C1BBA0-6166-6945-A0AC-4B0CD24982C9}" destId="{F9DB03FA-307E-FB42-A0D1-C4862AB48F5F}" srcOrd="0" destOrd="0" presId="urn:microsoft.com/office/officeart/2005/8/layout/pyramid1"/>
    <dgm:cxn modelId="{3E9EA3BA-7AF7-2D4F-950E-394C81BEAB40}" type="presParOf" srcId="{C7C1BBA0-6166-6945-A0AC-4B0CD24982C9}" destId="{2BBEFF3F-CEC3-3742-A8CE-FD995ECC0D53}" srcOrd="1" destOrd="0" presId="urn:microsoft.com/office/officeart/2005/8/layout/pyramid1"/>
    <dgm:cxn modelId="{70944845-73C2-5B44-92F7-4ABC67C3E417}" type="presParOf" srcId="{3517CE3E-A800-BD46-A612-DAFE2272BE07}" destId="{734FFEE5-18AB-1541-8961-B27C6FA8CA3F}" srcOrd="4" destOrd="0" presId="urn:microsoft.com/office/officeart/2005/8/layout/pyramid1"/>
    <dgm:cxn modelId="{15E60CC0-607A-0F42-B42B-D1F04F808380}" type="presParOf" srcId="{734FFEE5-18AB-1541-8961-B27C6FA8CA3F}" destId="{0677D96B-AE4B-3047-8A34-F12CF0EB6D77}" srcOrd="0" destOrd="0" presId="urn:microsoft.com/office/officeart/2005/8/layout/pyramid1"/>
    <dgm:cxn modelId="{34540B20-C303-204A-B736-E3CFB9362A27}" type="presParOf" srcId="{734FFEE5-18AB-1541-8961-B27C6FA8CA3F}" destId="{91B99AEC-57E6-8144-B7B1-5124AB413931}" srcOrd="1" destOrd="0" presId="urn:microsoft.com/office/officeart/2005/8/layout/pyramid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781505"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Normal Science</a:t>
          </a:r>
        </a:p>
      </dsp:txBody>
      <dsp:txXfrm>
        <a:off x="1781505" y="15186"/>
        <a:ext cx="515477" cy="515477"/>
      </dsp:txXfrm>
    </dsp:sp>
    <dsp:sp modelId="{C3A2FB52-DAE4-1342-973F-1F1A9B44189F}">
      <dsp:nvSpPr>
        <dsp:cNvPr id="0" name=""/>
        <dsp:cNvSpPr/>
      </dsp:nvSpPr>
      <dsp:spPr>
        <a:xfrm>
          <a:off x="566731" y="10"/>
          <a:ext cx="1935424" cy="1935424"/>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093489"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a:t>
          </a:r>
        </a:p>
        <a:p>
          <a:pPr marL="0" lvl="0" indent="0" algn="ctr" defTabSz="355600">
            <a:lnSpc>
              <a:spcPct val="90000"/>
            </a:lnSpc>
            <a:spcBef>
              <a:spcPct val="0"/>
            </a:spcBef>
            <a:spcAft>
              <a:spcPct val="35000"/>
            </a:spcAft>
            <a:buNone/>
          </a:pPr>
          <a:r>
            <a:rPr lang="en-US" sz="800" kern="1200" dirty="0"/>
            <a:t>Drift</a:t>
          </a:r>
        </a:p>
      </dsp:txBody>
      <dsp:txXfrm>
        <a:off x="2093489" y="975374"/>
        <a:ext cx="515477" cy="515477"/>
      </dsp:txXfrm>
    </dsp:sp>
    <dsp:sp modelId="{43E86D08-C1F7-E644-8F62-6252305C9975}">
      <dsp:nvSpPr>
        <dsp:cNvPr id="0" name=""/>
        <dsp:cNvSpPr/>
      </dsp:nvSpPr>
      <dsp:spPr>
        <a:xfrm>
          <a:off x="566731" y="10"/>
          <a:ext cx="1935424" cy="1935424"/>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276704" y="1568802"/>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Crisis</a:t>
          </a:r>
        </a:p>
      </dsp:txBody>
      <dsp:txXfrm>
        <a:off x="1276704" y="1568802"/>
        <a:ext cx="515477" cy="515477"/>
      </dsp:txXfrm>
    </dsp:sp>
    <dsp:sp modelId="{31E129FE-E5D5-FB46-BD01-1F01A59E0FE8}">
      <dsp:nvSpPr>
        <dsp:cNvPr id="0" name=""/>
        <dsp:cNvSpPr/>
      </dsp:nvSpPr>
      <dsp:spPr>
        <a:xfrm>
          <a:off x="566731" y="10"/>
          <a:ext cx="1935424" cy="1935424"/>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59920"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Revolution</a:t>
          </a:r>
        </a:p>
      </dsp:txBody>
      <dsp:txXfrm>
        <a:off x="459920" y="975374"/>
        <a:ext cx="515477" cy="515477"/>
      </dsp:txXfrm>
    </dsp:sp>
    <dsp:sp modelId="{5B9DFB95-D16C-764A-A5DB-81AC099630B9}">
      <dsp:nvSpPr>
        <dsp:cNvPr id="0" name=""/>
        <dsp:cNvSpPr/>
      </dsp:nvSpPr>
      <dsp:spPr>
        <a:xfrm>
          <a:off x="566731" y="10"/>
          <a:ext cx="1935424" cy="1935424"/>
        </a:xfrm>
        <a:prstGeom prst="circularArrow">
          <a:avLst>
            <a:gd name="adj1" fmla="val 5194"/>
            <a:gd name="adj2" fmla="val 335435"/>
            <a:gd name="adj3" fmla="val 12300034"/>
            <a:gd name="adj4" fmla="val 10769374"/>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71904"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rgbClr val="FF0000"/>
              </a:solidFill>
            </a:rPr>
            <a:t>Paradigm</a:t>
          </a:r>
        </a:p>
        <a:p>
          <a:pPr marL="0" lvl="0" indent="0" algn="ctr" defTabSz="355600">
            <a:lnSpc>
              <a:spcPct val="90000"/>
            </a:lnSpc>
            <a:spcBef>
              <a:spcPct val="0"/>
            </a:spcBef>
            <a:spcAft>
              <a:spcPct val="35000"/>
            </a:spcAft>
            <a:buNone/>
          </a:pPr>
          <a:r>
            <a:rPr lang="en-US" sz="800" kern="1200" dirty="0"/>
            <a:t>Change</a:t>
          </a:r>
        </a:p>
      </dsp:txBody>
      <dsp:txXfrm>
        <a:off x="771904" y="15186"/>
        <a:ext cx="515477" cy="515477"/>
      </dsp:txXfrm>
    </dsp:sp>
    <dsp:sp modelId="{7605BA16-B350-D749-B40A-7CCE0102499D}">
      <dsp:nvSpPr>
        <dsp:cNvPr id="0" name=""/>
        <dsp:cNvSpPr/>
      </dsp:nvSpPr>
      <dsp:spPr>
        <a:xfrm>
          <a:off x="566731" y="10"/>
          <a:ext cx="1935424" cy="1935424"/>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AAF0A-52D5-E046-91EA-97C775167173}">
      <dsp:nvSpPr>
        <dsp:cNvPr id="0" name=""/>
        <dsp:cNvSpPr/>
      </dsp:nvSpPr>
      <dsp:spPr>
        <a:xfrm>
          <a:off x="892468" y="0"/>
          <a:ext cx="446234"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Self-Actualization</a:t>
          </a:r>
        </a:p>
      </dsp:txBody>
      <dsp:txXfrm>
        <a:off x="892468" y="0"/>
        <a:ext cx="446234" cy="433299"/>
      </dsp:txXfrm>
    </dsp:sp>
    <dsp:sp modelId="{7A149F11-73A7-174A-B5AB-4CD9C7DA3B35}">
      <dsp:nvSpPr>
        <dsp:cNvPr id="0" name=""/>
        <dsp:cNvSpPr/>
      </dsp:nvSpPr>
      <dsp:spPr>
        <a:xfrm>
          <a:off x="669351" y="433299"/>
          <a:ext cx="892468"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Esteem</a:t>
          </a:r>
        </a:p>
      </dsp:txBody>
      <dsp:txXfrm>
        <a:off x="825533" y="433299"/>
        <a:ext cx="580104" cy="433299"/>
      </dsp:txXfrm>
    </dsp:sp>
    <dsp:sp modelId="{B6C3236E-17D5-FC4C-87D7-E358104D98F7}">
      <dsp:nvSpPr>
        <dsp:cNvPr id="0" name=""/>
        <dsp:cNvSpPr/>
      </dsp:nvSpPr>
      <dsp:spPr>
        <a:xfrm>
          <a:off x="446234" y="866598"/>
          <a:ext cx="1338703"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Love and Belonging</a:t>
          </a:r>
        </a:p>
      </dsp:txBody>
      <dsp:txXfrm>
        <a:off x="680507" y="866598"/>
        <a:ext cx="870157" cy="433299"/>
      </dsp:txXfrm>
    </dsp:sp>
    <dsp:sp modelId="{F9DB03FA-307E-FB42-A0D1-C4862AB48F5F}">
      <dsp:nvSpPr>
        <dsp:cNvPr id="0" name=""/>
        <dsp:cNvSpPr/>
      </dsp:nvSpPr>
      <dsp:spPr>
        <a:xfrm>
          <a:off x="223117" y="1299897"/>
          <a:ext cx="1784937"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Safety and Security</a:t>
          </a:r>
        </a:p>
      </dsp:txBody>
      <dsp:txXfrm>
        <a:off x="535481" y="1299897"/>
        <a:ext cx="1160209" cy="433299"/>
      </dsp:txXfrm>
    </dsp:sp>
    <dsp:sp modelId="{0677D96B-AE4B-3047-8A34-F12CF0EB6D77}">
      <dsp:nvSpPr>
        <dsp:cNvPr id="0" name=""/>
        <dsp:cNvSpPr/>
      </dsp:nvSpPr>
      <dsp:spPr>
        <a:xfrm>
          <a:off x="0" y="1733196"/>
          <a:ext cx="2231171"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Physiological needs</a:t>
          </a:r>
        </a:p>
      </dsp:txBody>
      <dsp:txXfrm>
        <a:off x="390455" y="1733196"/>
        <a:ext cx="1450261" cy="433299"/>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088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354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8640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6225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44</a:t>
            </a:fld>
            <a:endParaRPr lang="en-US"/>
          </a:p>
        </p:txBody>
      </p:sp>
    </p:spTree>
    <p:extLst>
      <p:ext uri="{BB962C8B-B14F-4D97-AF65-F5344CB8AC3E}">
        <p14:creationId xmlns:p14="http://schemas.microsoft.com/office/powerpoint/2010/main" val="273306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45255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52043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49111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654766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08358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36727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6188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99942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055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614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30318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26</a:t>
            </a:fld>
            <a:endParaRPr lang="en-US"/>
          </a:p>
        </p:txBody>
      </p:sp>
    </p:spTree>
    <p:extLst>
      <p:ext uri="{BB962C8B-B14F-4D97-AF65-F5344CB8AC3E}">
        <p14:creationId xmlns:p14="http://schemas.microsoft.com/office/powerpoint/2010/main" val="135777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1704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112531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72276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87011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168576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5278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499864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22128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5885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32167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139972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936207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119109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844452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521877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330453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369900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555166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064301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811024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88353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890195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561762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08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510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127B-AC1E-DF48-BC97-A24302C4B713}"/>
              </a:ext>
            </a:extLst>
          </p:cNvPr>
          <p:cNvSpPr>
            <a:spLocks noGrp="1"/>
          </p:cNvSpPr>
          <p:nvPr>
            <p:ph type="title"/>
          </p:nvPr>
        </p:nvSpPr>
        <p:spPr>
          <a:xfrm>
            <a:off x="457200" y="205979"/>
            <a:ext cx="8229600" cy="857250"/>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26C80EB-7016-8748-B75B-F57BC0ECD435}"/>
              </a:ext>
            </a:extLst>
          </p:cNvPr>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28024D28-399B-DC44-9203-C18214ECB3F6}"/>
              </a:ext>
            </a:extLst>
          </p:cNvPr>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Content Placeholder 4">
            <a:extLst>
              <a:ext uri="{FF2B5EF4-FFF2-40B4-BE49-F238E27FC236}">
                <a16:creationId xmlns:a16="http://schemas.microsoft.com/office/drawing/2014/main" id="{CD9FCC4E-3772-C641-A2FA-E9292D23073E}"/>
              </a:ext>
            </a:extLst>
          </p:cNvPr>
          <p:cNvSpPr>
            <a:spLocks noGrp="1"/>
          </p:cNvSpPr>
          <p:nvPr>
            <p:ph sz="quarter" idx="3"/>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Date Placeholder 5">
            <a:extLst>
              <a:ext uri="{FF2B5EF4-FFF2-40B4-BE49-F238E27FC236}">
                <a16:creationId xmlns:a16="http://schemas.microsoft.com/office/drawing/2014/main" id="{D81D25FF-17E0-8045-BA55-856784C693EB}"/>
              </a:ext>
            </a:extLst>
          </p:cNvPr>
          <p:cNvSpPr>
            <a:spLocks noGrp="1"/>
          </p:cNvSpPr>
          <p:nvPr>
            <p:ph type="dt" sz="half" idx="10"/>
          </p:nvPr>
        </p:nvSpPr>
        <p:spPr>
          <a:xfrm>
            <a:off x="457200" y="4683919"/>
            <a:ext cx="2133600" cy="357188"/>
          </a:xfrm>
        </p:spPr>
        <p:txBody>
          <a:bodyPr/>
          <a:lstStyle>
            <a:lvl1pPr>
              <a:defRPr/>
            </a:lvl1pPr>
          </a:lstStyle>
          <a:p>
            <a:endParaRPr lang="en-US" altLang="en-TW"/>
          </a:p>
        </p:txBody>
      </p:sp>
      <p:sp>
        <p:nvSpPr>
          <p:cNvPr id="7" name="Footer Placeholder 6">
            <a:extLst>
              <a:ext uri="{FF2B5EF4-FFF2-40B4-BE49-F238E27FC236}">
                <a16:creationId xmlns:a16="http://schemas.microsoft.com/office/drawing/2014/main" id="{C824F154-8242-F242-BAC7-34DCB39905EF}"/>
              </a:ext>
            </a:extLst>
          </p:cNvPr>
          <p:cNvSpPr>
            <a:spLocks noGrp="1"/>
          </p:cNvSpPr>
          <p:nvPr>
            <p:ph type="ftr" sz="quarter" idx="11"/>
          </p:nvPr>
        </p:nvSpPr>
        <p:spPr>
          <a:xfrm>
            <a:off x="3124200" y="4683919"/>
            <a:ext cx="2895600" cy="357188"/>
          </a:xfrm>
        </p:spPr>
        <p:txBody>
          <a:bodyPr/>
          <a:lstStyle>
            <a:lvl1pPr>
              <a:defRPr/>
            </a:lvl1pPr>
          </a:lstStyle>
          <a:p>
            <a:endParaRPr lang="en-US" altLang="en-TW"/>
          </a:p>
        </p:txBody>
      </p:sp>
      <p:sp>
        <p:nvSpPr>
          <p:cNvPr id="8" name="Slide Number Placeholder 7">
            <a:extLst>
              <a:ext uri="{FF2B5EF4-FFF2-40B4-BE49-F238E27FC236}">
                <a16:creationId xmlns:a16="http://schemas.microsoft.com/office/drawing/2014/main" id="{0AEABA5E-A86E-D54A-83FA-EAD30223CFD3}"/>
              </a:ext>
            </a:extLst>
          </p:cNvPr>
          <p:cNvSpPr>
            <a:spLocks noGrp="1"/>
          </p:cNvSpPr>
          <p:nvPr>
            <p:ph type="sldNum" sz="quarter" idx="12"/>
          </p:nvPr>
        </p:nvSpPr>
        <p:spPr>
          <a:xfrm>
            <a:off x="6553200" y="4683919"/>
            <a:ext cx="2133600" cy="357188"/>
          </a:xfrm>
        </p:spPr>
        <p:txBody>
          <a:bodyPr/>
          <a:lstStyle>
            <a:lvl1pPr>
              <a:defRPr/>
            </a:lvl1pPr>
          </a:lstStyle>
          <a:p>
            <a:fld id="{FAECCE2E-8835-EE45-8BC7-78756B0AE412}" type="slidenum">
              <a:rPr lang="en-US" altLang="en-TW"/>
              <a:pPr/>
              <a:t>‹#›</a:t>
            </a:fld>
            <a:endParaRPr lang="en-US" altLang="en-TW"/>
          </a:p>
        </p:txBody>
      </p:sp>
    </p:spTree>
    <p:extLst>
      <p:ext uri="{BB962C8B-B14F-4D97-AF65-F5344CB8AC3E}">
        <p14:creationId xmlns:p14="http://schemas.microsoft.com/office/powerpoint/2010/main" val="3989102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21" r:id="rId8"/>
    <p:sldLayoutId id="2147483723" r:id="rId9"/>
    <p:sldLayoutId id="214748374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02299400"/>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xpertprogrammanagement.com/2019/06/maslows-hierarchy-of-need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0.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Dana_Scott" TargetMode="External"/><Relationship Id="rId5" Type="http://schemas.openxmlformats.org/officeDocument/2006/relationships/image" Target="../media/image10.jpeg"/><Relationship Id="rId4" Type="http://schemas.openxmlformats.org/officeDocument/2006/relationships/hyperlink" Target="https://www.britannica.com/biography/Dana-Scot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en.wikipedia.org/wiki/Set_inclusion" TargetMode="External"/><Relationship Id="rId3" Type="http://schemas.openxmlformats.org/officeDocument/2006/relationships/hyperlink" Target="https://en.wikipedia.org/wiki/File:Hasse_diagram_of_powerset_of_3.svg" TargetMode="External"/><Relationship Id="rId7" Type="http://schemas.openxmlformats.org/officeDocument/2006/relationships/hyperlink" Target="https://en.wikipedia.org/wiki/File:Lattice_of_partitions_of_an_order_4_set.svg" TargetMode="External"/><Relationship Id="rId12"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hyperlink" Target="https://en.wikipedia.org/wiki/Lattice_(order)" TargetMode="Externa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hyperlink" Target="https://en.wikipedia.org/wiki/File:N-Quadrat,_gedreht.svg" TargetMode="External"/><Relationship Id="rId5" Type="http://schemas.openxmlformats.org/officeDocument/2006/relationships/hyperlink" Target="https://en.wikipedia.org/wiki/File:Lattice_of_the_divisibility_of_60.svg" TargetMode="External"/><Relationship Id="rId15" Type="http://schemas.openxmlformats.org/officeDocument/2006/relationships/hyperlink" Target="https://en.wikipedia.org/wiki/Partition_(set_theory)"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en.wikipedia.org/wiki/File:Nat_num.svg" TargetMode="External"/><Relationship Id="rId14" Type="http://schemas.openxmlformats.org/officeDocument/2006/relationships/hyperlink" Target="https://en.wikipedia.org/wiki/Hasse_diagra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en.wikipedia.org/wiki/Radhia_Cousot"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absint.com/ait/slides/7.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vectorstock.com/royalty-free-vector/ouroboros-snake-eating-its-own-tail-eternity-or-vector-12076546"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diagramLayout" Target="../diagrams/layout1.xml"/><Relationship Id="rId11" Type="http://schemas.openxmlformats.org/officeDocument/2006/relationships/image" Target="../media/image24.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26.png"/><Relationship Id="rId9" Type="http://schemas.microsoft.com/office/2007/relationships/diagramDrawing" Target="../diagrams/drawing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Ouroboros" TargetMode="External"/><Relationship Id="rId1" Type="http://schemas.openxmlformats.org/officeDocument/2006/relationships/slideLayout" Target="../slideLayouts/slideLayout8.xml"/><Relationship Id="rId6" Type="http://schemas.openxmlformats.org/officeDocument/2006/relationships/hyperlink" Target="https://en.wikipedia.org/wiki/Biblioteca_Marciana" TargetMode="External"/><Relationship Id="rId5" Type="http://schemas.openxmlformats.org/officeDocument/2006/relationships/hyperlink" Target="https://en.wikipedia.org/wiki/Cleopatra_the_Alchemist" TargetMode="External"/><Relationship Id="rId4" Type="http://schemas.openxmlformats.org/officeDocument/2006/relationships/hyperlink" Target="https://en.wikipedia.org/wiki/Henolog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thwink.org/sustain/glossary/KuhnCycle.htm"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hyperlink" Target="https://youtu.be/iJ7V1KXJpsE?t=1145" TargetMode="External"/><Relationship Id="rId1" Type="http://schemas.openxmlformats.org/officeDocument/2006/relationships/slideLayout" Target="../slideLayouts/slideLayout2.xml"/><Relationship Id="rId6" Type="http://schemas.openxmlformats.org/officeDocument/2006/relationships/hyperlink" Target="https://youtu.be/iJ7V1KXJpsE?t=1451" TargetMode="External"/><Relationship Id="rId5" Type="http://schemas.openxmlformats.org/officeDocument/2006/relationships/image" Target="../media/image30.png"/><Relationship Id="rId4" Type="http://schemas.openxmlformats.org/officeDocument/2006/relationships/hyperlink" Target="https://youtu.be/iJ7V1KXJpsE?t=1350" TargetMode="External"/><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s://en.wikipedia.org/wiki/Thomas_Kuhn" TargetMode="External"/><Relationship Id="rId7" Type="http://schemas.openxmlformats.org/officeDocument/2006/relationships/hyperlink" Target="https://awards.acm.org/about/2018-turing" TargetMode="External"/><Relationship Id="rId12"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8.xml"/><Relationship Id="rId6" Type="http://schemas.openxmlformats.org/officeDocument/2006/relationships/image" Target="../media/image37.jpeg"/><Relationship Id="rId11" Type="http://schemas.openxmlformats.org/officeDocument/2006/relationships/hyperlink" Target="https://en.wikipedia.org/wiki/George_Lakoff" TargetMode="External"/><Relationship Id="rId5" Type="http://schemas.openxmlformats.org/officeDocument/2006/relationships/hyperlink" Target="https://en.wikipedia.org/wiki/Stephen_Wolfram" TargetMode="External"/><Relationship Id="rId10" Type="http://schemas.openxmlformats.org/officeDocument/2006/relationships/image" Target="../media/image39.jpeg"/><Relationship Id="rId4" Type="http://schemas.openxmlformats.org/officeDocument/2006/relationships/image" Target="../media/image36.tiff"/><Relationship Id="rId9" Type="http://schemas.openxmlformats.org/officeDocument/2006/relationships/hyperlink" Target="https://en.wikipedia.org/wiki/Judea_Pear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hyperlink" Target="https://en.wikipedia.org/wiki/Judea_Pearl" TargetMode="External"/><Relationship Id="rId18" Type="http://schemas.openxmlformats.org/officeDocument/2006/relationships/hyperlink" Target="https://www.cs.toronto.edu/~hinton/absps/imagenet.pdf" TargetMode="External"/><Relationship Id="rId3" Type="http://schemas.openxmlformats.org/officeDocument/2006/relationships/image" Target="../media/image41.png"/><Relationship Id="rId7" Type="http://schemas.openxmlformats.org/officeDocument/2006/relationships/hyperlink" Target="https://en.wikipedia.org/wiki/Thomas_Kuhn" TargetMode="External"/><Relationship Id="rId12" Type="http://schemas.openxmlformats.org/officeDocument/2006/relationships/image" Target="../media/image38.jpeg"/><Relationship Id="rId17" Type="http://schemas.openxmlformats.org/officeDocument/2006/relationships/image" Target="../media/image45.png"/><Relationship Id="rId2" Type="http://schemas.openxmlformats.org/officeDocument/2006/relationships/image" Target="../media/image35.jpeg"/><Relationship Id="rId16" Type="http://schemas.openxmlformats.org/officeDocument/2006/relationships/image" Target="../media/image44.jpeg"/><Relationship Id="rId1" Type="http://schemas.openxmlformats.org/officeDocument/2006/relationships/slideLayout" Target="../slideLayouts/slideLayout8.xml"/><Relationship Id="rId6" Type="http://schemas.openxmlformats.org/officeDocument/2006/relationships/image" Target="../media/image43.jpeg"/><Relationship Id="rId11" Type="http://schemas.openxmlformats.org/officeDocument/2006/relationships/hyperlink" Target="https://awards.acm.org/about/2018-turing" TargetMode="External"/><Relationship Id="rId5" Type="http://schemas.openxmlformats.org/officeDocument/2006/relationships/image" Target="../media/image42.jpeg"/><Relationship Id="rId15" Type="http://schemas.openxmlformats.org/officeDocument/2006/relationships/hyperlink" Target="https://en.wikipedia.org/wiki/George_Lakoff" TargetMode="External"/><Relationship Id="rId10" Type="http://schemas.openxmlformats.org/officeDocument/2006/relationships/image" Target="../media/image37.jpeg"/><Relationship Id="rId19" Type="http://schemas.openxmlformats.org/officeDocument/2006/relationships/image" Target="../media/image46.png"/><Relationship Id="rId4" Type="http://schemas.openxmlformats.org/officeDocument/2006/relationships/hyperlink" Target="https://wiki2.org/en/Where_Mathematics_Comes_From" TargetMode="External"/><Relationship Id="rId9" Type="http://schemas.openxmlformats.org/officeDocument/2006/relationships/hyperlink" Target="https://en.wikipedia.org/wiki/Stephen_Wolfram" TargetMode="External"/><Relationship Id="rId14" Type="http://schemas.openxmlformats.org/officeDocument/2006/relationships/image" Target="../media/image39.jpeg"/></Relationships>
</file>

<file path=ppt/slides/_rels/slide25.xml.rels><?xml version="1.0" encoding="UTF-8" standalone="yes"?>
<Relationships xmlns="http://schemas.openxmlformats.org/package/2006/relationships"><Relationship Id="rId13" Type="http://schemas.openxmlformats.org/officeDocument/2006/relationships/image" Target="../media/image36.tiff"/><Relationship Id="rId18" Type="http://schemas.openxmlformats.org/officeDocument/2006/relationships/image" Target="../media/image56.tiff"/><Relationship Id="rId26" Type="http://schemas.openxmlformats.org/officeDocument/2006/relationships/image" Target="../media/image60.png"/><Relationship Id="rId39" Type="http://schemas.openxmlformats.org/officeDocument/2006/relationships/image" Target="../media/image39.jpeg"/><Relationship Id="rId21" Type="http://schemas.openxmlformats.org/officeDocument/2006/relationships/hyperlink" Target="https://awards.acm.org/about/2018-turing" TargetMode="External"/><Relationship Id="rId34" Type="http://schemas.openxmlformats.org/officeDocument/2006/relationships/image" Target="../media/image64.png"/><Relationship Id="rId7" Type="http://schemas.openxmlformats.org/officeDocument/2006/relationships/image" Target="../media/image50.tiff"/><Relationship Id="rId12" Type="http://schemas.openxmlformats.org/officeDocument/2006/relationships/image" Target="../media/image53.tiff"/><Relationship Id="rId17" Type="http://schemas.openxmlformats.org/officeDocument/2006/relationships/hyperlink" Target="https://creativecommons.org/" TargetMode="External"/><Relationship Id="rId25" Type="http://schemas.openxmlformats.org/officeDocument/2006/relationships/hyperlink" Target="https://www.amd.com/en" TargetMode="External"/><Relationship Id="rId33" Type="http://schemas.openxmlformats.org/officeDocument/2006/relationships/hyperlink" Target="https://www.mediawiki.org/wiki/MediaWiki" TargetMode="External"/><Relationship Id="rId38" Type="http://schemas.openxmlformats.org/officeDocument/2006/relationships/image" Target="../media/image66.png"/><Relationship Id="rId2" Type="http://schemas.openxmlformats.org/officeDocument/2006/relationships/image" Target="../media/image47.tiff"/><Relationship Id="rId16" Type="http://schemas.openxmlformats.org/officeDocument/2006/relationships/image" Target="../media/image55.png"/><Relationship Id="rId20" Type="http://schemas.openxmlformats.org/officeDocument/2006/relationships/image" Target="../media/image58.tiff"/><Relationship Id="rId29" Type="http://schemas.openxmlformats.org/officeDocument/2006/relationships/hyperlink" Target="https://bdtechtalks.com/2016/09/07/what-is-blockchain/" TargetMode="External"/><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59.jpeg"/><Relationship Id="rId32" Type="http://schemas.openxmlformats.org/officeDocument/2006/relationships/image" Target="../media/image63.png"/><Relationship Id="rId37" Type="http://schemas.openxmlformats.org/officeDocument/2006/relationships/hyperlink" Target="http://holacracy.org/" TargetMode="External"/><Relationship Id="rId40" Type="http://schemas.openxmlformats.org/officeDocument/2006/relationships/image" Target="../media/image67.jpeg"/><Relationship Id="rId5" Type="http://schemas.openxmlformats.org/officeDocument/2006/relationships/image" Target="../media/image49.png"/><Relationship Id="rId15" Type="http://schemas.openxmlformats.org/officeDocument/2006/relationships/image" Target="../media/image54.png"/><Relationship Id="rId23" Type="http://schemas.openxmlformats.org/officeDocument/2006/relationships/hyperlink" Target="https://medium.com/@abhinavtripathy99/arm-the-computing-architecture-of-the-future-a7ca8f6cfdae" TargetMode="External"/><Relationship Id="rId28" Type="http://schemas.openxmlformats.org/officeDocument/2006/relationships/image" Target="../media/image61.png"/><Relationship Id="rId36" Type="http://schemas.openxmlformats.org/officeDocument/2006/relationships/image" Target="../media/image65.png"/><Relationship Id="rId10" Type="http://schemas.openxmlformats.org/officeDocument/2006/relationships/image" Target="../media/image52.tiff"/><Relationship Id="rId19" Type="http://schemas.openxmlformats.org/officeDocument/2006/relationships/image" Target="../media/image57.jpeg"/><Relationship Id="rId31" Type="http://schemas.openxmlformats.org/officeDocument/2006/relationships/hyperlink" Target="https://www.blender.org/"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38.jpeg"/><Relationship Id="rId27" Type="http://schemas.openxmlformats.org/officeDocument/2006/relationships/hyperlink" Target="https://quantumcomputing.stackexchange.com/questions/9067/how-is-a-quantum-computer-programmed" TargetMode="External"/><Relationship Id="rId30" Type="http://schemas.openxmlformats.org/officeDocument/2006/relationships/image" Target="../media/image62.png"/><Relationship Id="rId35" Type="http://schemas.openxmlformats.org/officeDocument/2006/relationships/hyperlink" Target="http://github.com/" TargetMode="External"/><Relationship Id="rId8" Type="http://schemas.openxmlformats.org/officeDocument/2006/relationships/image" Target="../media/image51.tiff"/><Relationship Id="rId3" Type="http://schemas.openxmlformats.org/officeDocument/2006/relationships/image" Target="../media/image48.tiff"/></Relationships>
</file>

<file path=ppt/slides/_rels/slide26.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iJ7V1KXJpsE?t=1116"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hyperlink" Target="https://en.wikipedia.org/wiki/Stuart_Kauffman" TargetMode="Externa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hyperlink" Target="https://en.wikipedia.org/wiki/Stuart_Kauffman" TargetMode="External"/><Relationship Id="rId7"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hyperlink" Target="https://en.wikipedia.org/wiki/Origin_of_life" TargetMode="External"/><Relationship Id="rId5" Type="http://schemas.openxmlformats.org/officeDocument/2006/relationships/image" Target="../media/image77.png"/><Relationship Id="rId10" Type="http://schemas.openxmlformats.org/officeDocument/2006/relationships/hyperlink" Target="https://en.wikipedia.org/wiki/Complex_system" TargetMode="External"/><Relationship Id="rId4" Type="http://schemas.openxmlformats.org/officeDocument/2006/relationships/image" Target="../media/image75.jpeg"/><Relationship Id="rId9" Type="http://schemas.openxmlformats.org/officeDocument/2006/relationships/hyperlink" Target="https://en.wikipedia.org/wiki/Theoretical_biolog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RQW3zC5QaY4?t=91" TargetMode="Externa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hyperlink" Target="https://youtu.be/7Cgpfw4z8cw?t=53"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youtu.be/iJ7V1KXJpsE?t=223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youtu.be/iJ7V1KXJpsE?t=2230"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LkqTLJK2API?t=312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hyperlink" Target="https://youtu.be/9u1q3lH7VbE?t=323" TargetMode="Externa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s://youtu.be/9u1q3lH7VbE?t=1205" TargetMode="Externa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hyperlink" Target="http://verses.io/"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en.wikipedia.org/wiki/E.T._the_Extra-Terrestria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3.xml"/><Relationship Id="rId3" Type="http://schemas.openxmlformats.org/officeDocument/2006/relationships/diagramLayout" Target="../diagrams/layout2.xml"/><Relationship Id="rId7" Type="http://schemas.openxmlformats.org/officeDocument/2006/relationships/image" Target="../media/image91.png"/><Relationship Id="rId12" Type="http://schemas.openxmlformats.org/officeDocument/2006/relationships/diagramQuickStyle" Target="../diagrams/quickStyle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Layout" Target="../diagrams/layout3.xml"/><Relationship Id="rId5" Type="http://schemas.openxmlformats.org/officeDocument/2006/relationships/diagramColors" Target="../diagrams/colors2.xml"/><Relationship Id="rId10" Type="http://schemas.openxmlformats.org/officeDocument/2006/relationships/diagramData" Target="../diagrams/data3.xml"/><Relationship Id="rId4" Type="http://schemas.openxmlformats.org/officeDocument/2006/relationships/diagramQuickStyle" Target="../diagrams/quickStyle2.xml"/><Relationship Id="rId9" Type="http://schemas.openxmlformats.org/officeDocument/2006/relationships/image" Target="../media/image92.png"/><Relationship Id="rId14" Type="http://schemas.microsoft.com/office/2007/relationships/diagramDrawing" Target="../diagrams/drawing3.xml"/></Relationships>
</file>

<file path=ppt/slides/_rels/slide43.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99.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93.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98.jpeg"/><Relationship Id="rId2" Type="http://schemas.openxmlformats.org/officeDocument/2006/relationships/diagramData" Target="../diagrams/data4.xml"/><Relationship Id="rId16" Type="http://schemas.openxmlformats.org/officeDocument/2006/relationships/image" Target="../media/image96.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95.png"/><Relationship Id="rId23" Type="http://schemas.openxmlformats.org/officeDocument/2006/relationships/image" Target="../media/image97.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94.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44.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hyperlink" Target="https://en.wikipedia.org/wiki/Amartya_Se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9.jpe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rcMw3GW7DvU" TargetMode="External"/><Relationship Id="rId1" Type="http://schemas.openxmlformats.org/officeDocument/2006/relationships/slideLayout" Target="../slideLayouts/slideLayout2.xml"/><Relationship Id="rId4" Type="http://schemas.openxmlformats.org/officeDocument/2006/relationships/hyperlink" Target="https://www.absint.com/qualification/safety.htm"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13" Type="http://schemas.microsoft.com/office/2007/relationships/diagramDrawing" Target="../diagrams/drawing9.xml"/><Relationship Id="rId3" Type="http://schemas.openxmlformats.org/officeDocument/2006/relationships/diagramLayout" Target="../diagrams/layout8.xml"/><Relationship Id="rId7" Type="http://schemas.openxmlformats.org/officeDocument/2006/relationships/image" Target="../media/image111.png"/><Relationship Id="rId12" Type="http://schemas.openxmlformats.org/officeDocument/2006/relationships/diagramColors" Target="../diagrams/colors9.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11" Type="http://schemas.openxmlformats.org/officeDocument/2006/relationships/diagramQuickStyle" Target="../diagrams/quickStyle9.xml"/><Relationship Id="rId5" Type="http://schemas.openxmlformats.org/officeDocument/2006/relationships/diagramColors" Target="../diagrams/colors8.xml"/><Relationship Id="rId10" Type="http://schemas.openxmlformats.org/officeDocument/2006/relationships/diagramLayout" Target="../diagrams/layout9.xml"/><Relationship Id="rId4" Type="http://schemas.openxmlformats.org/officeDocument/2006/relationships/diagramQuickStyle" Target="../diagrams/quickStyle8.xml"/><Relationship Id="rId9" Type="http://schemas.openxmlformats.org/officeDocument/2006/relationships/diagramData" Target="../diagrams/data9.xml"/></Relationships>
</file>

<file path=ppt/slides/_rels/slide51.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116.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diagramColors" Target="../diagrams/colors10.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10.xml"/><Relationship Id="rId10" Type="http://schemas.openxmlformats.org/officeDocument/2006/relationships/image" Target="../media/image114.png"/><Relationship Id="rId4" Type="http://schemas.openxmlformats.org/officeDocument/2006/relationships/diagramLayout" Target="../diagrams/layout10.xml"/><Relationship Id="rId9"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youtu.be/O4XbKEi10Ao?t=805"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 Id="rId6" Type="http://schemas.openxmlformats.org/officeDocument/2006/relationships/hyperlink" Target="https://hbr.org/1992/01/the-balanced-scorecard-measures-that-drive-performance-2" TargetMode="External"/><Relationship Id="rId5" Type="http://schemas.openxmlformats.org/officeDocument/2006/relationships/image" Target="../media/image7.jpeg"/><Relationship Id="rId4" Type="http://schemas.openxmlformats.org/officeDocument/2006/relationships/hyperlink" Target="https://bizzdesign.com/blog/business-performance-management-balanced-scorecards-and-the-decision-mode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s://bizzdesign.com/blog/business-performance-management-balanced-scorecards-and-the-decision-mode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7</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Review the Basics</a:t>
            </a:r>
            <a:br>
              <a:rPr lang="en-US" sz="2400" dirty="0"/>
            </a:br>
            <a:r>
              <a:rPr lang="en-US" sz="2400" dirty="0"/>
              <a:t>Week 13</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What kind of Data Structures fit these patterns?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8390635" y="4678359"/>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6" name="Rounded Rectangle 5">
            <a:extLst>
              <a:ext uri="{FF2B5EF4-FFF2-40B4-BE49-F238E27FC236}">
                <a16:creationId xmlns:a16="http://schemas.microsoft.com/office/drawing/2014/main" id="{D23CD9D7-4E1C-F846-99BD-5A5E11D11061}"/>
              </a:ext>
            </a:extLst>
          </p:cNvPr>
          <p:cNvSpPr/>
          <p:nvPr/>
        </p:nvSpPr>
        <p:spPr>
          <a:xfrm>
            <a:off x="6199203" y="4528719"/>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Energy</a:t>
            </a:r>
          </a:p>
          <a:p>
            <a:pPr algn="ctr"/>
            <a:r>
              <a:rPr lang="en-TW" dirty="0"/>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6407773" y="409005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6540755" y="3626750"/>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5470529" y="28178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6551929" y="2812933"/>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7759472" y="28007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5670906" y="83394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Bio Diversity</a:t>
            </a:r>
          </a:p>
          <a:p>
            <a:pPr algn="ctr"/>
            <a:r>
              <a:rPr lang="en-TW" dirty="0"/>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5283394" y="1999116"/>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7032376" y="1995705"/>
            <a:ext cx="1547475" cy="291782"/>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0"/>
            <a:endCxn id="22" idx="2"/>
          </p:cNvCxnSpPr>
          <p:nvPr/>
        </p:nvCxnSpPr>
        <p:spPr>
          <a:xfrm flipH="1" flipV="1">
            <a:off x="6927877" y="4377299"/>
            <a:ext cx="371" cy="151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0"/>
            <a:endCxn id="26" idx="2"/>
          </p:cNvCxnSpPr>
          <p:nvPr/>
        </p:nvCxnSpPr>
        <p:spPr>
          <a:xfrm flipV="1">
            <a:off x="6927877" y="3913993"/>
            <a:ext cx="0" cy="176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2"/>
          </p:cNvCxnSpPr>
          <p:nvPr/>
        </p:nvCxnSpPr>
        <p:spPr>
          <a:xfrm flipH="1" flipV="1">
            <a:off x="5857651" y="3105118"/>
            <a:ext cx="683104" cy="665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0"/>
            <a:endCxn id="29" idx="2"/>
          </p:cNvCxnSpPr>
          <p:nvPr/>
        </p:nvCxnSpPr>
        <p:spPr>
          <a:xfrm flipV="1">
            <a:off x="6927877" y="3100176"/>
            <a:ext cx="11174" cy="526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flipV="1">
            <a:off x="7314998" y="2800788"/>
            <a:ext cx="831596" cy="969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0"/>
            <a:endCxn id="33" idx="2"/>
          </p:cNvCxnSpPr>
          <p:nvPr/>
        </p:nvCxnSpPr>
        <p:spPr>
          <a:xfrm flipV="1">
            <a:off x="5857651" y="2286359"/>
            <a:ext cx="106674" cy="531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0"/>
            <a:endCxn id="35" idx="2"/>
          </p:cNvCxnSpPr>
          <p:nvPr/>
        </p:nvCxnSpPr>
        <p:spPr>
          <a:xfrm flipV="1">
            <a:off x="6939051" y="2287487"/>
            <a:ext cx="867063" cy="525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0"/>
            <a:endCxn id="33" idx="2"/>
          </p:cNvCxnSpPr>
          <p:nvPr/>
        </p:nvCxnSpPr>
        <p:spPr>
          <a:xfrm flipH="1" flipV="1">
            <a:off x="5964325" y="2286359"/>
            <a:ext cx="974726" cy="526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0"/>
            <a:endCxn id="35" idx="2"/>
          </p:cNvCxnSpPr>
          <p:nvPr/>
        </p:nvCxnSpPr>
        <p:spPr>
          <a:xfrm flipH="1" flipV="1">
            <a:off x="7806114" y="2287487"/>
            <a:ext cx="340480" cy="51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0"/>
            <a:endCxn id="32" idx="2"/>
          </p:cNvCxnSpPr>
          <p:nvPr/>
        </p:nvCxnSpPr>
        <p:spPr>
          <a:xfrm flipH="1" flipV="1">
            <a:off x="6927876" y="1362494"/>
            <a:ext cx="878238" cy="633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0"/>
            <a:endCxn id="32" idx="2"/>
          </p:cNvCxnSpPr>
          <p:nvPr/>
        </p:nvCxnSpPr>
        <p:spPr>
          <a:xfrm flipV="1">
            <a:off x="5964325" y="1362494"/>
            <a:ext cx="963551" cy="636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Maslow's Hierarchy of Needs">
            <a:hlinkClick r:id="rId3"/>
            <a:extLst>
              <a:ext uri="{FF2B5EF4-FFF2-40B4-BE49-F238E27FC236}">
                <a16:creationId xmlns:a16="http://schemas.microsoft.com/office/drawing/2014/main" id="{1F811894-4C99-6B46-B4E8-0F5AD1538E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4665" y="940904"/>
            <a:ext cx="5046355" cy="3942655"/>
          </a:xfrm>
          <a:prstGeom prst="rect">
            <a:avLst/>
          </a:prstGeom>
          <a:noFill/>
          <a:extLst>
            <a:ext uri="{909E8E84-426E-40DD-AFC4-6F175D3DCCD1}">
              <a14:hiddenFill xmlns:a14="http://schemas.microsoft.com/office/drawing/2010/main">
                <a:solidFill>
                  <a:srgbClr val="FFFFFF"/>
                </a:solidFill>
              </a14:hiddenFill>
            </a:ext>
          </a:extLst>
        </p:spPr>
      </p:pic>
      <p:sp>
        <p:nvSpPr>
          <p:cNvPr id="1037" name="TextBox 1036">
            <a:extLst>
              <a:ext uri="{FF2B5EF4-FFF2-40B4-BE49-F238E27FC236}">
                <a16:creationId xmlns:a16="http://schemas.microsoft.com/office/drawing/2014/main" id="{ED2C2D49-6170-6243-B9C9-0F0EC4B69D91}"/>
              </a:ext>
            </a:extLst>
          </p:cNvPr>
          <p:cNvSpPr txBox="1"/>
          <p:nvPr/>
        </p:nvSpPr>
        <p:spPr>
          <a:xfrm>
            <a:off x="1795977" y="1371322"/>
            <a:ext cx="1863729" cy="307777"/>
          </a:xfrm>
          <a:prstGeom prst="rect">
            <a:avLst/>
          </a:prstGeom>
          <a:noFill/>
        </p:spPr>
        <p:txBody>
          <a:bodyPr wrap="square" rtlCol="0">
            <a:spAutoFit/>
          </a:bodyPr>
          <a:lstStyle/>
          <a:p>
            <a:pPr algn="ctr"/>
            <a:r>
              <a:rPr lang="en-TW" dirty="0"/>
              <a:t>Terminal Object</a:t>
            </a:r>
          </a:p>
        </p:txBody>
      </p:sp>
      <p:sp>
        <p:nvSpPr>
          <p:cNvPr id="105" name="TextBox 104">
            <a:extLst>
              <a:ext uri="{FF2B5EF4-FFF2-40B4-BE49-F238E27FC236}">
                <a16:creationId xmlns:a16="http://schemas.microsoft.com/office/drawing/2014/main" id="{8BCB31F7-B3D1-5544-88CE-A392214752A7}"/>
              </a:ext>
            </a:extLst>
          </p:cNvPr>
          <p:cNvSpPr txBox="1"/>
          <p:nvPr/>
        </p:nvSpPr>
        <p:spPr>
          <a:xfrm>
            <a:off x="1795976" y="4693487"/>
            <a:ext cx="1863729" cy="307777"/>
          </a:xfrm>
          <a:prstGeom prst="rect">
            <a:avLst/>
          </a:prstGeom>
          <a:noFill/>
        </p:spPr>
        <p:txBody>
          <a:bodyPr wrap="square" rtlCol="0">
            <a:spAutoFit/>
          </a:bodyPr>
          <a:lstStyle/>
          <a:p>
            <a:pPr algn="ctr"/>
            <a:r>
              <a:rPr lang="en-TW" dirty="0"/>
              <a:t>Initial Object</a:t>
            </a:r>
          </a:p>
        </p:txBody>
      </p:sp>
    </p:spTree>
    <p:extLst>
      <p:ext uri="{BB962C8B-B14F-4D97-AF65-F5344CB8AC3E}">
        <p14:creationId xmlns:p14="http://schemas.microsoft.com/office/powerpoint/2010/main" val="4142046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0"/>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8"/>
            <a:ext cx="1343638" cy="215444"/>
          </a:xfrm>
          <a:prstGeom prst="rect">
            <a:avLst/>
          </a:prstGeom>
          <a:noFill/>
        </p:spPr>
        <p:txBody>
          <a:bodyPr wrap="none" rtlCol="0">
            <a:spAutoFit/>
          </a:bodyPr>
          <a:lstStyle/>
          <a:p>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5"/>
            <a:ext cx="1877437" cy="276999"/>
          </a:xfrm>
          <a:prstGeom prst="rect">
            <a:avLst/>
          </a:prstGeom>
          <a:noFill/>
        </p:spPr>
        <p:txBody>
          <a:bodyPr wrap="none" rtlCol="0">
            <a:spAutoFit/>
          </a:bodyPr>
          <a:lstStyle/>
          <a:p>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5"/>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3" y="2571750"/>
            <a:ext cx="2205869" cy="2116743"/>
          </a:xfrm>
          <a:prstGeom prst="rect">
            <a:avLst/>
          </a:prstGeom>
        </p:spPr>
      </p:pic>
    </p:spTree>
    <p:extLst>
      <p:ext uri="{BB962C8B-B14F-4D97-AF65-F5344CB8AC3E}">
        <p14:creationId xmlns:p14="http://schemas.microsoft.com/office/powerpoint/2010/main" val="286422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a Lattice?</a:t>
            </a:r>
            <a:endParaRPr dirty="0">
              <a:solidFill>
                <a:srgbClr val="FF0000"/>
              </a:solidFill>
            </a:endParaRPr>
          </a:p>
        </p:txBody>
      </p:sp>
      <p:pic>
        <p:nvPicPr>
          <p:cNvPr id="1026" name="Picture 2">
            <a:hlinkClick r:id="rId3"/>
            <a:extLst>
              <a:ext uri="{FF2B5EF4-FFF2-40B4-BE49-F238E27FC236}">
                <a16:creationId xmlns:a16="http://schemas.microsoft.com/office/drawing/2014/main" id="{A9AA344C-2604-B049-AA4E-FA29B6B77BB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2035" y="1993900"/>
            <a:ext cx="1524000" cy="1155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5"/>
            <a:extLst>
              <a:ext uri="{FF2B5EF4-FFF2-40B4-BE49-F238E27FC236}">
                <a16:creationId xmlns:a16="http://schemas.microsoft.com/office/drawing/2014/main" id="{779B8AE5-64CE-654F-9A3C-B11C5877A9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57367" y="1962150"/>
            <a:ext cx="15240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7"/>
            <a:extLst>
              <a:ext uri="{FF2B5EF4-FFF2-40B4-BE49-F238E27FC236}">
                <a16:creationId xmlns:a16="http://schemas.microsoft.com/office/drawing/2014/main" id="{69B96F2E-A4AE-1E44-BD99-C5C3A488C81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64035" y="1809750"/>
            <a:ext cx="14986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hlinkClick r:id="rId9"/>
            <a:extLst>
              <a:ext uri="{FF2B5EF4-FFF2-40B4-BE49-F238E27FC236}">
                <a16:creationId xmlns:a16="http://schemas.microsoft.com/office/drawing/2014/main" id="{2093FF89-51AC-4647-915B-B1102CC9CAE2}"/>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745303" y="180975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hlinkClick r:id="rId11"/>
            <a:extLst>
              <a:ext uri="{FF2B5EF4-FFF2-40B4-BE49-F238E27FC236}">
                <a16:creationId xmlns:a16="http://schemas.microsoft.com/office/drawing/2014/main" id="{73B7FD75-CC93-674B-9EE9-B1046F28BCEE}"/>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269303" y="1996259"/>
            <a:ext cx="1524000" cy="1168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6C3468-F22C-0941-B86B-27DBFEFC113A}"/>
              </a:ext>
            </a:extLst>
          </p:cNvPr>
          <p:cNvSpPr txBox="1"/>
          <p:nvPr/>
        </p:nvSpPr>
        <p:spPr>
          <a:xfrm>
            <a:off x="492035" y="3369670"/>
            <a:ext cx="1232262" cy="1061829"/>
          </a:xfrm>
          <a:prstGeom prst="rect">
            <a:avLst/>
          </a:prstGeom>
          <a:noFill/>
        </p:spPr>
        <p:txBody>
          <a:bodyPr wrap="square" rtlCol="0">
            <a:spAutoFit/>
          </a:bodyPr>
          <a:lstStyle/>
          <a:p>
            <a:r>
              <a:rPr lang="en-US" sz="900" b="1" dirty="0"/>
              <a:t>Pic. 1:</a:t>
            </a:r>
            <a:r>
              <a:rPr lang="en-US" sz="900" dirty="0"/>
              <a:t> Subsets of {x, y, z}, under </a:t>
            </a:r>
            <a:r>
              <a:rPr lang="en-US" sz="900" dirty="0">
                <a:hlinkClick r:id="rId13" tooltip="Set inclusion"/>
              </a:rPr>
              <a:t>set inclusion</a:t>
            </a:r>
            <a:r>
              <a:rPr lang="en-US" sz="900" dirty="0"/>
              <a:t>. The name "lattice" is suggested by the form of the </a:t>
            </a:r>
            <a:r>
              <a:rPr lang="en-US" sz="900" dirty="0">
                <a:hlinkClick r:id="rId14" tooltip="Hasse diagram"/>
              </a:rPr>
              <a:t>Hasse diagram</a:t>
            </a:r>
            <a:r>
              <a:rPr lang="en-US" sz="900" dirty="0"/>
              <a:t> depicting it. </a:t>
            </a:r>
            <a:endParaRPr lang="en-TW" sz="900" dirty="0"/>
          </a:p>
        </p:txBody>
      </p:sp>
      <p:sp>
        <p:nvSpPr>
          <p:cNvPr id="16" name="TextBox 15">
            <a:extLst>
              <a:ext uri="{FF2B5EF4-FFF2-40B4-BE49-F238E27FC236}">
                <a16:creationId xmlns:a16="http://schemas.microsoft.com/office/drawing/2014/main" id="{73567C32-07DE-9C4D-BF41-A1A185AF6BA2}"/>
              </a:ext>
            </a:extLst>
          </p:cNvPr>
          <p:cNvSpPr txBox="1"/>
          <p:nvPr/>
        </p:nvSpPr>
        <p:spPr>
          <a:xfrm>
            <a:off x="2220687" y="3452402"/>
            <a:ext cx="1232262" cy="646331"/>
          </a:xfrm>
          <a:prstGeom prst="rect">
            <a:avLst/>
          </a:prstGeom>
          <a:noFill/>
        </p:spPr>
        <p:txBody>
          <a:bodyPr wrap="square" rtlCol="0">
            <a:spAutoFit/>
          </a:bodyPr>
          <a:lstStyle/>
          <a:p>
            <a:r>
              <a:rPr lang="en-US" sz="900" b="1" dirty="0"/>
              <a:t>Pic. 2:</a:t>
            </a:r>
            <a:r>
              <a:rPr lang="en-US" sz="900" dirty="0"/>
              <a:t> Lattice of integer divisors of 60, ordered by "</a:t>
            </a:r>
            <a:r>
              <a:rPr lang="en-US" sz="900" i="1" dirty="0"/>
              <a:t>divides</a:t>
            </a:r>
            <a:r>
              <a:rPr lang="en-US" sz="900" dirty="0"/>
              <a:t>". </a:t>
            </a:r>
            <a:endParaRPr lang="en-TW" sz="900" dirty="0"/>
          </a:p>
        </p:txBody>
      </p:sp>
      <p:sp>
        <p:nvSpPr>
          <p:cNvPr id="17" name="TextBox 16">
            <a:extLst>
              <a:ext uri="{FF2B5EF4-FFF2-40B4-BE49-F238E27FC236}">
                <a16:creationId xmlns:a16="http://schemas.microsoft.com/office/drawing/2014/main" id="{C9D37C72-326D-E34E-A9E3-5CC53B3A30C1}"/>
              </a:ext>
            </a:extLst>
          </p:cNvPr>
          <p:cNvSpPr txBox="1"/>
          <p:nvPr/>
        </p:nvSpPr>
        <p:spPr>
          <a:xfrm>
            <a:off x="3949339" y="3452401"/>
            <a:ext cx="1232262" cy="646331"/>
          </a:xfrm>
          <a:prstGeom prst="rect">
            <a:avLst/>
          </a:prstGeom>
          <a:noFill/>
        </p:spPr>
        <p:txBody>
          <a:bodyPr wrap="square" rtlCol="0">
            <a:spAutoFit/>
          </a:bodyPr>
          <a:lstStyle/>
          <a:p>
            <a:r>
              <a:rPr lang="en-US" sz="900" b="1" dirty="0"/>
              <a:t>Pic. 3:</a:t>
            </a:r>
            <a:r>
              <a:rPr lang="en-US" sz="900" dirty="0"/>
              <a:t> Lattice of </a:t>
            </a:r>
            <a:r>
              <a:rPr lang="en-US" sz="900" dirty="0">
                <a:hlinkClick r:id="rId15" tooltip="Partition (set theory)"/>
              </a:rPr>
              <a:t>partitions</a:t>
            </a:r>
            <a:r>
              <a:rPr lang="en-US" sz="900" dirty="0"/>
              <a:t> of {1, 2, 3, 4}, ordered by "</a:t>
            </a:r>
            <a:r>
              <a:rPr lang="en-US" sz="900" i="1" dirty="0"/>
              <a:t>refines</a:t>
            </a:r>
            <a:r>
              <a:rPr lang="en-US" sz="900" dirty="0"/>
              <a:t>". </a:t>
            </a:r>
            <a:endParaRPr lang="en-TW" sz="900" dirty="0"/>
          </a:p>
        </p:txBody>
      </p:sp>
      <p:sp>
        <p:nvSpPr>
          <p:cNvPr id="18" name="TextBox 17">
            <a:extLst>
              <a:ext uri="{FF2B5EF4-FFF2-40B4-BE49-F238E27FC236}">
                <a16:creationId xmlns:a16="http://schemas.microsoft.com/office/drawing/2014/main" id="{A9B7C8D8-0914-4042-B277-47A7F7400C1B}"/>
              </a:ext>
            </a:extLst>
          </p:cNvPr>
          <p:cNvSpPr txBox="1"/>
          <p:nvPr/>
        </p:nvSpPr>
        <p:spPr>
          <a:xfrm>
            <a:off x="5771430" y="3452400"/>
            <a:ext cx="1232262" cy="507831"/>
          </a:xfrm>
          <a:prstGeom prst="rect">
            <a:avLst/>
          </a:prstGeom>
          <a:noFill/>
        </p:spPr>
        <p:txBody>
          <a:bodyPr wrap="square" rtlCol="0">
            <a:spAutoFit/>
          </a:bodyPr>
          <a:lstStyle/>
          <a:p>
            <a:r>
              <a:rPr lang="en-US" sz="900" b="1" dirty="0"/>
              <a:t>Pic. 4:</a:t>
            </a:r>
            <a:r>
              <a:rPr lang="en-US" sz="900" dirty="0"/>
              <a:t> Lattice of positive integers, ordered by ≤. </a:t>
            </a:r>
            <a:endParaRPr lang="en-TW" sz="900" dirty="0"/>
          </a:p>
        </p:txBody>
      </p:sp>
      <p:sp>
        <p:nvSpPr>
          <p:cNvPr id="19" name="TextBox 18">
            <a:extLst>
              <a:ext uri="{FF2B5EF4-FFF2-40B4-BE49-F238E27FC236}">
                <a16:creationId xmlns:a16="http://schemas.microsoft.com/office/drawing/2014/main" id="{557924C5-BAD8-3B44-B55B-100728B1B866}"/>
              </a:ext>
            </a:extLst>
          </p:cNvPr>
          <p:cNvSpPr txBox="1"/>
          <p:nvPr/>
        </p:nvSpPr>
        <p:spPr>
          <a:xfrm>
            <a:off x="7561041" y="3452400"/>
            <a:ext cx="1232262" cy="646331"/>
          </a:xfrm>
          <a:prstGeom prst="rect">
            <a:avLst/>
          </a:prstGeom>
          <a:noFill/>
        </p:spPr>
        <p:txBody>
          <a:bodyPr wrap="square" rtlCol="0">
            <a:spAutoFit/>
          </a:bodyPr>
          <a:lstStyle/>
          <a:p>
            <a:r>
              <a:rPr lang="en-US" sz="900" b="1" dirty="0"/>
              <a:t>Pic. 5:</a:t>
            </a:r>
            <a:r>
              <a:rPr lang="en-US" sz="900" dirty="0"/>
              <a:t> Lattice of nonnegative integer pairs, ordered component wise. </a:t>
            </a:r>
            <a:endParaRPr lang="en-TW" sz="900" dirty="0"/>
          </a:p>
        </p:txBody>
      </p:sp>
      <p:sp>
        <p:nvSpPr>
          <p:cNvPr id="3" name="TextBox 2">
            <a:extLst>
              <a:ext uri="{FF2B5EF4-FFF2-40B4-BE49-F238E27FC236}">
                <a16:creationId xmlns:a16="http://schemas.microsoft.com/office/drawing/2014/main" id="{7B8056A1-8413-E442-99E4-255C61CC01BC}"/>
              </a:ext>
            </a:extLst>
          </p:cNvPr>
          <p:cNvSpPr txBox="1"/>
          <p:nvPr/>
        </p:nvSpPr>
        <p:spPr>
          <a:xfrm>
            <a:off x="1635138" y="4651569"/>
            <a:ext cx="5873724" cy="307777"/>
          </a:xfrm>
          <a:prstGeom prst="rect">
            <a:avLst/>
          </a:prstGeom>
          <a:noFill/>
        </p:spPr>
        <p:txBody>
          <a:bodyPr wrap="none" rtlCol="0">
            <a:spAutoFit/>
          </a:bodyPr>
          <a:lstStyle/>
          <a:p>
            <a:r>
              <a:rPr lang="en-TW" dirty="0"/>
              <a:t>Source of Images and Text : </a:t>
            </a:r>
            <a:r>
              <a:rPr lang="en-US" dirty="0">
                <a:hlinkClick r:id="rId16"/>
              </a:rPr>
              <a:t>https://</a:t>
            </a:r>
            <a:r>
              <a:rPr lang="en-US" dirty="0" err="1">
                <a:hlinkClick r:id="rId16"/>
              </a:rPr>
              <a:t>en.wikipedia.org</a:t>
            </a:r>
            <a:r>
              <a:rPr lang="en-US" dirty="0">
                <a:hlinkClick r:id="rId16"/>
              </a:rPr>
              <a:t>/wiki/Lattice_(order)</a:t>
            </a:r>
            <a:endParaRPr lang="en-TW" dirty="0"/>
          </a:p>
        </p:txBody>
      </p:sp>
    </p:spTree>
    <p:extLst>
      <p:ext uri="{BB962C8B-B14F-4D97-AF65-F5344CB8AC3E}">
        <p14:creationId xmlns:p14="http://schemas.microsoft.com/office/powerpoint/2010/main" val="2857181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5" cy="261610"/>
          </a:xfrm>
          <a:prstGeom prst="rect">
            <a:avLst/>
          </a:prstGeom>
          <a:noFill/>
        </p:spPr>
        <p:txBody>
          <a:bodyPr wrap="none" rtlCol="0">
            <a:spAutoFit/>
          </a:bodyPr>
          <a:lstStyle/>
          <a:p>
            <a:pPr algn="ctr"/>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2"/>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4" y="1976846"/>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6"/>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r>
                <a:rPr lang="en-TW" sz="1200" dirty="0">
                  <a:hlinkClick r:id="rId7"/>
                </a:rPr>
                <a:t>Patrick Cousot</a:t>
              </a:r>
              <a:endParaRPr lang="en-TW" sz="1200" dirty="0"/>
            </a:p>
          </p:txBody>
        </p:sp>
      </p:grpSp>
    </p:spTree>
    <p:extLst>
      <p:ext uri="{BB962C8B-B14F-4D97-AF65-F5344CB8AC3E}">
        <p14:creationId xmlns:p14="http://schemas.microsoft.com/office/powerpoint/2010/main" val="222830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8716" y="1619730"/>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451414" y="927575"/>
            <a:ext cx="5646398" cy="4129242"/>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6194094" y="3502913"/>
            <a:ext cx="2949906" cy="1384995"/>
          </a:xfrm>
          <a:prstGeom prst="rect">
            <a:avLst/>
          </a:prstGeom>
          <a:noFill/>
        </p:spPr>
        <p:txBody>
          <a:bodyPr wrap="square" rtlCol="0">
            <a:spAutoFit/>
          </a:bodyPr>
          <a:lstStyle/>
          <a:p>
            <a:r>
              <a:rPr lang="en-TW" dirty="0"/>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185274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Computation (decisions) are approximations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3928" y="1017725"/>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9DB99-09AA-D84C-BC85-455B73589187}"/>
              </a:ext>
            </a:extLst>
          </p:cNvPr>
          <p:cNvPicPr>
            <a:picLocks noChangeAspect="1"/>
          </p:cNvPicPr>
          <p:nvPr/>
        </p:nvPicPr>
        <p:blipFill>
          <a:blip r:embed="rId4"/>
          <a:stretch>
            <a:fillRect/>
          </a:stretch>
        </p:blipFill>
        <p:spPr>
          <a:xfrm>
            <a:off x="449695" y="2949481"/>
            <a:ext cx="4349578" cy="2107336"/>
          </a:xfrm>
          <a:prstGeom prst="rect">
            <a:avLst/>
          </a:prstGeom>
        </p:spPr>
      </p:pic>
      <p:sp>
        <p:nvSpPr>
          <p:cNvPr id="6" name="Rectangle 4">
            <a:extLst>
              <a:ext uri="{FF2B5EF4-FFF2-40B4-BE49-F238E27FC236}">
                <a16:creationId xmlns:a16="http://schemas.microsoft.com/office/drawing/2014/main" id="{2AD22D3E-3A90-674B-AB91-6C2C91284E3D}"/>
              </a:ext>
            </a:extLst>
          </p:cNvPr>
          <p:cNvSpPr>
            <a:spLocks noGrp="1" noChangeArrowheads="1"/>
          </p:cNvSpPr>
          <p:nvPr>
            <p:ph type="body" idx="1"/>
          </p:nvPr>
        </p:nvSpPr>
        <p:spPr>
          <a:xfrm>
            <a:off x="4572000" y="1241281"/>
            <a:ext cx="4381167" cy="3416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23850" indent="-242888" defTabSz="336947"/>
            <a:r>
              <a:rPr lang="en-US" altLang="en-TW" sz="1600" dirty="0"/>
              <a:t>A </a:t>
            </a:r>
            <a:r>
              <a:rPr lang="en-US" altLang="en-TW" sz="1600" dirty="0">
                <a:solidFill>
                  <a:srgbClr val="FF0000"/>
                </a:solidFill>
              </a:rPr>
              <a:t>lattice</a:t>
            </a:r>
            <a:r>
              <a:rPr lang="en-US" altLang="en-TW" sz="1600" dirty="0"/>
              <a:t> (L,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is a partially ordered set (L, </a:t>
            </a:r>
            <a:r>
              <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600" dirty="0"/>
              <a:t>) with:</a:t>
            </a:r>
            <a:endParaRPr lang="en-US" altLang="en-TW" sz="1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647700" lvl="1" indent="-215504" defTabSz="336947"/>
            <a:r>
              <a:rPr lang="en-US" altLang="en-TW" sz="1050" dirty="0"/>
              <a:t>Least upper bounds (</a:t>
            </a:r>
            <a:r>
              <a:rPr lang="en-US" altLang="en-TW" sz="12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050" dirty="0"/>
              <a:t>) and greatest lower bounds (</a:t>
            </a:r>
            <a:r>
              <a:rPr lang="en-US" altLang="en-TW" sz="1200"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en-TW" sz="1050" dirty="0"/>
              <a:t>) operators</a:t>
            </a:r>
          </a:p>
          <a:p>
            <a:pPr marL="647700" lvl="1" indent="-215504" defTabSz="336947"/>
            <a:r>
              <a:rPr lang="en-US" altLang="en-TW" sz="1050" dirty="0"/>
              <a:t>A least element “bottom”: </a:t>
            </a:r>
            <a:r>
              <a:rPr lang="en-US" altLang="en-TW" sz="12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050" dirty="0"/>
          </a:p>
          <a:p>
            <a:pPr marL="647700" lvl="1" indent="-215504" defTabSz="336947"/>
            <a:r>
              <a:rPr lang="en-US" altLang="en-TW" sz="1050" dirty="0"/>
              <a:t>A greatest element “top”: </a:t>
            </a:r>
            <a:r>
              <a:rPr lang="en-US" altLang="en-TW" sz="1200" dirty="0">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altLang="en-TW" sz="1050" dirty="0"/>
          </a:p>
          <a:p>
            <a:pPr marL="323850" indent="-242888" defTabSz="336947"/>
            <a:r>
              <a:rPr lang="en-US" altLang="en-TW" sz="1600" dirty="0"/>
              <a:t>L is </a:t>
            </a:r>
            <a:r>
              <a:rPr lang="en-US" altLang="en-TW" sz="1600" dirty="0">
                <a:solidFill>
                  <a:srgbClr val="FF0000"/>
                </a:solidFill>
              </a:rPr>
              <a:t>complete</a:t>
            </a:r>
            <a:r>
              <a:rPr lang="en-US" altLang="en-TW" sz="1600" dirty="0"/>
              <a:t> if all least upper bounds exist</a:t>
            </a:r>
          </a:p>
          <a:p>
            <a:pPr marL="323850" indent="-242888" defTabSz="336947"/>
            <a:r>
              <a:rPr lang="en-US" altLang="en-TW" sz="1600" dirty="0"/>
              <a:t>A fixpoint X of F: L → L satisfies F(X) = X</a:t>
            </a:r>
          </a:p>
          <a:p>
            <a:pPr marL="323850" indent="-242888" defTabSz="336947"/>
            <a:r>
              <a:rPr lang="en-US" altLang="en-TW" sz="1600" dirty="0"/>
              <a:t>We denote by </a:t>
            </a:r>
            <a:r>
              <a:rPr lang="en-US" altLang="en-TW" sz="1600" dirty="0" err="1"/>
              <a:t>lfp</a:t>
            </a:r>
            <a:r>
              <a:rPr lang="en-US" altLang="en-TW" sz="1600" dirty="0"/>
              <a:t> F the least fixpoint if it exists</a:t>
            </a:r>
          </a:p>
        </p:txBody>
      </p:sp>
    </p:spTree>
    <p:extLst>
      <p:ext uri="{BB962C8B-B14F-4D97-AF65-F5344CB8AC3E}">
        <p14:creationId xmlns:p14="http://schemas.microsoft.com/office/powerpoint/2010/main" val="3391040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8C7BD7E-AA5E-AC4E-AA31-E04AA908F442}"/>
              </a:ext>
            </a:extLst>
          </p:cNvPr>
          <p:cNvSpPr>
            <a:spLocks noGrp="1" noChangeArrowheads="1"/>
          </p:cNvSpPr>
          <p:nvPr>
            <p:ph type="title"/>
          </p:nvPr>
        </p:nvSpPr>
        <p:spPr/>
        <p:txBody>
          <a:bodyPr/>
          <a:lstStyle/>
          <a:p>
            <a:pPr algn="ctr"/>
            <a:r>
              <a:rPr lang="en-GB" altLang="en-TW" dirty="0">
                <a:solidFill>
                  <a:srgbClr val="FF3300"/>
                </a:solidFill>
              </a:rPr>
              <a:t>Fixpoint Theorems/Mathematical Ouroboros</a:t>
            </a:r>
            <a:endParaRPr lang="en-US" altLang="en-TW" dirty="0">
              <a:solidFill>
                <a:srgbClr val="FF3300"/>
              </a:solidFill>
            </a:endParaRPr>
          </a:p>
        </p:txBody>
      </p:sp>
      <p:sp>
        <p:nvSpPr>
          <p:cNvPr id="16388" name="Rectangle 4">
            <a:extLst>
              <a:ext uri="{FF2B5EF4-FFF2-40B4-BE49-F238E27FC236}">
                <a16:creationId xmlns:a16="http://schemas.microsoft.com/office/drawing/2014/main" id="{5E84355F-3C41-734B-A590-0D68D50D85F1}"/>
              </a:ext>
            </a:extLst>
          </p:cNvPr>
          <p:cNvSpPr>
            <a:spLocks noGrp="1" noChangeArrowheads="1"/>
          </p:cNvSpPr>
          <p:nvPr>
            <p:ph type="body" sz="half" idx="1"/>
          </p:nvPr>
        </p:nvSpPr>
        <p:spPr>
          <a:xfrm>
            <a:off x="1485900" y="1200150"/>
            <a:ext cx="6000750" cy="2228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TW" sz="2100" dirty="0"/>
              <a:t>Knaster-Tarski theorem: If F: L → L is monotone and L is a complete lattice, the set of fixpoints of F is also a </a:t>
            </a:r>
            <a:r>
              <a:rPr lang="en-US" altLang="en-TW" sz="2100" b="1" i="1" dirty="0">
                <a:solidFill>
                  <a:srgbClr val="FF0000"/>
                </a:solidFill>
              </a:rPr>
              <a:t>complete</a:t>
            </a:r>
            <a:r>
              <a:rPr lang="en-US" altLang="en-TW" sz="2100" dirty="0"/>
              <a:t> lattice.</a:t>
            </a:r>
          </a:p>
          <a:p>
            <a:r>
              <a:rPr lang="en-US" altLang="en-TW" sz="2100" dirty="0"/>
              <a:t>Kleene theorem: If F: L → L is monotone, L is a complete lattice and F preserves all least upper bounds then </a:t>
            </a:r>
            <a:r>
              <a:rPr lang="en-US" altLang="en-TW" sz="2100" dirty="0" err="1"/>
              <a:t>lfp</a:t>
            </a:r>
            <a:r>
              <a:rPr lang="en-US" altLang="en-TW" sz="2100" dirty="0"/>
              <a:t> F is the limit of the sequence:</a:t>
            </a:r>
          </a:p>
        </p:txBody>
      </p:sp>
      <p:sp>
        <p:nvSpPr>
          <p:cNvPr id="16398" name="Text Box 14">
            <a:extLst>
              <a:ext uri="{FF2B5EF4-FFF2-40B4-BE49-F238E27FC236}">
                <a16:creationId xmlns:a16="http://schemas.microsoft.com/office/drawing/2014/main" id="{E6ADDACC-4D25-5B4E-9561-AFE3B52AE50A}"/>
              </a:ext>
            </a:extLst>
          </p:cNvPr>
          <p:cNvSpPr txBox="1">
            <a:spLocks noChangeArrowheads="1"/>
          </p:cNvSpPr>
          <p:nvPr/>
        </p:nvSpPr>
        <p:spPr bwMode="auto">
          <a:xfrm>
            <a:off x="3543300" y="3429000"/>
            <a:ext cx="2457450" cy="10618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685800" eaLnBrk="0" fontAlgn="base" hangingPunct="0">
              <a:spcBef>
                <a:spcPct val="50000"/>
              </a:spcBef>
              <a:spcAft>
                <a:spcPct val="0"/>
              </a:spcAft>
              <a:buClrTx/>
            </a:pP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F</a:t>
            </a:r>
            <a:r>
              <a:rPr lang="en-US" altLang="en-TW" sz="2400" kern="1200" baseline="-25000">
                <a:latin typeface="Arial Unicode MS" panose="020B0604020202020204" pitchFamily="34" charset="-128"/>
                <a:ea typeface="Arial Unicode MS" panose="020B0604020202020204" pitchFamily="34" charset="-128"/>
                <a:cs typeface="Arial Unicode MS" panose="020B0604020202020204" pitchFamily="34" charset="-128"/>
              </a:rPr>
              <a:t>0</a:t>
            </a: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     =  </a:t>
            </a:r>
            <a:r>
              <a:rPr lang="en-US" altLang="en-TW" sz="2700" kern="1200">
                <a:latin typeface="Arial Unicode MS" panose="020B0604020202020204" pitchFamily="34" charset="-128"/>
                <a:ea typeface="Arial Unicode MS" panose="020B0604020202020204" pitchFamily="34" charset="-128"/>
                <a:cs typeface="Arial Unicode MS" panose="020B0604020202020204" pitchFamily="34" charset="-128"/>
              </a:rPr>
              <a:t>⊥</a:t>
            </a:r>
          </a:p>
          <a:p>
            <a:pPr defTabSz="685800" eaLnBrk="0" fontAlgn="base" hangingPunct="0">
              <a:spcBef>
                <a:spcPct val="50000"/>
              </a:spcBef>
              <a:spcAft>
                <a:spcPct val="0"/>
              </a:spcAft>
              <a:buClrTx/>
            </a:pP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F</a:t>
            </a:r>
            <a:r>
              <a:rPr lang="en-US" altLang="en-TW" sz="2400" kern="1200" baseline="-25000">
                <a:latin typeface="Arial Unicode MS" panose="020B0604020202020204" pitchFamily="34" charset="-128"/>
                <a:ea typeface="Arial Unicode MS" panose="020B0604020202020204" pitchFamily="34" charset="-128"/>
                <a:cs typeface="Arial Unicode MS" panose="020B0604020202020204" pitchFamily="34" charset="-128"/>
              </a:rPr>
              <a:t>n+1</a:t>
            </a: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  =  F (F</a:t>
            </a:r>
            <a:r>
              <a:rPr lang="en-US" altLang="en-TW" sz="2400" kern="1200" baseline="-25000">
                <a:latin typeface="Arial Unicode MS" panose="020B0604020202020204" pitchFamily="34" charset="-128"/>
                <a:ea typeface="Arial Unicode MS" panose="020B0604020202020204" pitchFamily="34" charset="-128"/>
                <a:cs typeface="Arial Unicode MS" panose="020B0604020202020204" pitchFamily="34" charset="-128"/>
              </a:rPr>
              <a:t>n</a:t>
            </a:r>
            <a:r>
              <a:rPr lang="en-US" altLang="en-TW" sz="2400" kern="1200">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16399" name="AutoShape 15">
            <a:extLst>
              <a:ext uri="{FF2B5EF4-FFF2-40B4-BE49-F238E27FC236}">
                <a16:creationId xmlns:a16="http://schemas.microsoft.com/office/drawing/2014/main" id="{FD5879C9-7FA2-2045-B572-BEC183C77EC6}"/>
              </a:ext>
            </a:extLst>
          </p:cNvPr>
          <p:cNvSpPr>
            <a:spLocks/>
          </p:cNvSpPr>
          <p:nvPr/>
        </p:nvSpPr>
        <p:spPr bwMode="auto">
          <a:xfrm>
            <a:off x="3257550" y="3486150"/>
            <a:ext cx="285750" cy="1085850"/>
          </a:xfrm>
          <a:prstGeom prst="leftBrace">
            <a:avLst>
              <a:gd name="adj1" fmla="val 31667"/>
              <a:gd name="adj2" fmla="val 50000"/>
            </a:avLst>
          </a:prstGeom>
          <a:noFill/>
          <a:ln w="1905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685800" fontAlgn="base">
              <a:spcBef>
                <a:spcPct val="0"/>
              </a:spcBef>
              <a:spcAft>
                <a:spcPct val="0"/>
              </a:spcAft>
              <a:buClrTx/>
            </a:pPr>
            <a:endParaRPr lang="en-TW" sz="1350" kern="1200">
              <a:latin typeface="Arial" panose="020B0604020202020204" pitchFamily="34" charset="0"/>
              <a:ea typeface="+mn-ea"/>
              <a:cs typeface="+mn-cs"/>
            </a:endParaRPr>
          </a:p>
        </p:txBody>
      </p:sp>
      <p:pic>
        <p:nvPicPr>
          <p:cNvPr id="6" name="Picture 5">
            <a:hlinkClick r:id="rId2"/>
            <a:extLst>
              <a:ext uri="{FF2B5EF4-FFF2-40B4-BE49-F238E27FC236}">
                <a16:creationId xmlns:a16="http://schemas.microsoft.com/office/drawing/2014/main" id="{C1A9B6F5-F581-FF4F-8F69-4A96A94D2D5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97540" y="3727961"/>
            <a:ext cx="1046160" cy="1066882"/>
          </a:xfrm>
          <a:prstGeom prst="rect">
            <a:avLst/>
          </a:prstGeom>
        </p:spPr>
      </p:pic>
    </p:spTree>
    <p:extLst>
      <p:ext uri="{BB962C8B-B14F-4D97-AF65-F5344CB8AC3E}">
        <p14:creationId xmlns:p14="http://schemas.microsoft.com/office/powerpoint/2010/main" val="2884136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6" y="246827"/>
            <a:ext cx="644118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Lambda-Calculus is an Ouroboros</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17</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5" y="2901143"/>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1" y="1036500"/>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2"/>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3" y="3032069"/>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6927441" y="2783870"/>
            <a:ext cx="1428435" cy="276999"/>
            <a:chOff x="6927441" y="2783870"/>
            <a:chExt cx="1428435"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724613"/>
              <a:ext cx="121700" cy="515608"/>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8" y="2783870"/>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Paradigm shifting concepts </a:t>
              </a:r>
            </a:p>
            <a:p>
              <a:pPr marL="0" marR="0" indent="0" algn="ctr" defTabSz="914400" rtl="0" fontAlgn="auto" latinLnBrk="0" hangingPunct="0">
                <a:lnSpc>
                  <a:spcPct val="100000"/>
                </a:lnSpc>
                <a:spcBef>
                  <a:spcPts val="0"/>
                </a:spcBef>
                <a:spcAft>
                  <a:spcPts val="0"/>
                </a:spcAft>
                <a:buClrTx/>
                <a:buSzTx/>
                <a:buFontTx/>
                <a:buNone/>
                <a:tabLst/>
              </a:pPr>
              <a:r>
                <a:rPr lang="en-US" sz="600" dirty="0">
                  <a:solidFill>
                    <a:schemeClr val="tx1"/>
                  </a:solidFill>
                  <a:latin typeface="+mj-lt"/>
                  <a:ea typeface="+mj-ea"/>
                  <a:cs typeface="+mj-cs"/>
                </a:rPr>
                <a:t>a</a:t>
              </a:r>
              <a:r>
                <a:rPr kumimoji="0" lang="en-TW" sz="600" b="0" i="0" u="none" strike="noStrike" cap="none" spc="0" normalizeH="0" baseline="0" dirty="0">
                  <a:ln>
                    <a:noFill/>
                  </a:ln>
                  <a:solidFill>
                    <a:schemeClr val="tx1"/>
                  </a:solidFill>
                  <a:effectLst/>
                  <a:uFillTx/>
                  <a:latin typeface="+mj-lt"/>
                  <a:ea typeface="+mj-ea"/>
                  <a:cs typeface="+mj-cs"/>
                  <a:sym typeface="Arial"/>
                </a:rPr>
                <a:t>nd</a:t>
              </a:r>
            </a:p>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7" y="3385742"/>
            <a:ext cx="1222385" cy="954107"/>
          </a:xfrm>
          <a:prstGeom prst="rect">
            <a:avLst/>
          </a:prstGeom>
          <a:noFill/>
        </p:spPr>
        <p:txBody>
          <a:bodyPr wrap="square" rtlCol="0">
            <a:spAutoFit/>
          </a:bodyPr>
          <a:lstStyle/>
          <a:p>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1" y="2285013"/>
            <a:ext cx="4118235" cy="215444"/>
          </a:xfrm>
          <a:prstGeom prst="rect">
            <a:avLst/>
          </a:prstGeom>
          <a:noFill/>
        </p:spPr>
        <p:txBody>
          <a:bodyPr wrap="square" rtlCol="0">
            <a:spAutoFit/>
          </a:bodyPr>
          <a:lstStyle/>
          <a:p>
            <a:pPr algn="ctr"/>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r>
              <a:rPr lang="en-TW" sz="800" dirty="0"/>
              <a:t>Backus-Naur Form provides a way to customize the “concrete syntax” of formal languages.</a:t>
            </a:r>
          </a:p>
        </p:txBody>
      </p:sp>
    </p:spTree>
    <p:extLst>
      <p:ext uri="{BB962C8B-B14F-4D97-AF65-F5344CB8AC3E}">
        <p14:creationId xmlns:p14="http://schemas.microsoft.com/office/powerpoint/2010/main" val="291593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09" y="246827"/>
            <a:ext cx="915667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Ouroboros connects the beginning with the end</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170251" y="4762922"/>
            <a:ext cx="342535" cy="267501"/>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360165" y="2134211"/>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bg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4202358" y="3765965"/>
            <a:ext cx="4118235" cy="646331"/>
          </a:xfrm>
          <a:prstGeom prst="rect">
            <a:avLst/>
          </a:prstGeom>
          <a:noFill/>
        </p:spPr>
        <p:txBody>
          <a:bodyPr wrap="square" rtlCol="0">
            <a:spAutoFit/>
          </a:bodyPr>
          <a:lstStyle/>
          <a:p>
            <a:pPr algn="ctr"/>
            <a:r>
              <a:rPr lang="en-TW" sz="1800" b="1" i="1" dirty="0"/>
              <a:t>Lambda calculus </a:t>
            </a:r>
            <a:r>
              <a:rPr lang="en-TW" sz="1800" dirty="0"/>
              <a:t>as an </a:t>
            </a:r>
            <a:r>
              <a:rPr lang="en-TW" sz="1800" b="1" i="1" dirty="0"/>
              <a:t>executable rewrite process </a:t>
            </a:r>
            <a:r>
              <a:rPr lang="en-TW" sz="1800" dirty="0"/>
              <a:t>is a Lattice/Poset.</a:t>
            </a:r>
          </a:p>
        </p:txBody>
      </p:sp>
      <p:pic>
        <p:nvPicPr>
          <p:cNvPr id="1026" name="Picture 2">
            <a:hlinkClick r:id="rId2"/>
            <a:extLst>
              <a:ext uri="{FF2B5EF4-FFF2-40B4-BE49-F238E27FC236}">
                <a16:creationId xmlns:a16="http://schemas.microsoft.com/office/drawing/2014/main" id="{73D88DEE-0814-164E-B82C-D3845AA2D57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7324" y="1233627"/>
            <a:ext cx="2518202" cy="2770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631214" y="4019881"/>
            <a:ext cx="3067107" cy="784830"/>
          </a:xfrm>
          <a:prstGeom prst="rect">
            <a:avLst/>
          </a:prstGeom>
          <a:noFill/>
        </p:spPr>
        <p:txBody>
          <a:bodyPr wrap="square" rtlCol="0">
            <a:spAutoFit/>
          </a:bodyPr>
          <a:lstStyle/>
          <a:p>
            <a:r>
              <a:rPr lang="en-US" sz="900" dirty="0"/>
              <a:t>Early alchemical ouroboros illustration with the words </a:t>
            </a:r>
            <a:r>
              <a:rPr lang="el-GR" sz="900" dirty="0" err="1"/>
              <a:t>ἓν</a:t>
            </a:r>
            <a:r>
              <a:rPr lang="el-GR" sz="900" dirty="0"/>
              <a:t> </a:t>
            </a:r>
            <a:r>
              <a:rPr lang="el-GR" sz="900" dirty="0" err="1"/>
              <a:t>τὸ</a:t>
            </a:r>
            <a:r>
              <a:rPr lang="el-GR" sz="900" dirty="0"/>
              <a:t> </a:t>
            </a:r>
            <a:r>
              <a:rPr lang="el-GR" sz="900" dirty="0" err="1"/>
              <a:t>πᾶν</a:t>
            </a:r>
            <a:r>
              <a:rPr lang="el-GR" sz="900" dirty="0"/>
              <a:t> ("</a:t>
            </a:r>
            <a:r>
              <a:rPr lang="en-US" sz="900" dirty="0"/>
              <a:t>The All is </a:t>
            </a:r>
            <a:r>
              <a:rPr lang="en-US" sz="900" dirty="0">
                <a:hlinkClick r:id="rId4" tooltip="Henology"/>
              </a:rPr>
              <a:t>One</a:t>
            </a:r>
            <a:r>
              <a:rPr lang="en-US" sz="900" dirty="0"/>
              <a:t>") from the work of </a:t>
            </a:r>
            <a:r>
              <a:rPr lang="en-US" sz="900" dirty="0">
                <a:hlinkClick r:id="rId5" tooltip="Cleopatra the Alchemist"/>
              </a:rPr>
              <a:t>Cleopatra the Alchemist</a:t>
            </a:r>
            <a:r>
              <a:rPr lang="en-US" sz="900" dirty="0"/>
              <a:t> in MS </a:t>
            </a:r>
            <a:r>
              <a:rPr lang="en-US" sz="900" dirty="0">
                <a:hlinkClick r:id="rId6" tooltip="Biblioteca Marciana"/>
              </a:rPr>
              <a:t>Marciana</a:t>
            </a:r>
            <a:r>
              <a:rPr lang="en-US" sz="900" dirty="0"/>
              <a:t> gr. Z. 299. (10th Century)</a:t>
            </a:r>
          </a:p>
          <a:p>
            <a:endParaRPr lang="en-US" sz="900" dirty="0"/>
          </a:p>
          <a:p>
            <a:r>
              <a:rPr lang="en-US" sz="900" dirty="0"/>
              <a:t>Image and Text: Wikipedia</a:t>
            </a:r>
            <a:endParaRPr lang="en-TW" sz="900" dirty="0"/>
          </a:p>
        </p:txBody>
      </p:sp>
      <p:sp>
        <p:nvSpPr>
          <p:cNvPr id="8" name="TextBox 7">
            <a:extLst>
              <a:ext uri="{FF2B5EF4-FFF2-40B4-BE49-F238E27FC236}">
                <a16:creationId xmlns:a16="http://schemas.microsoft.com/office/drawing/2014/main" id="{D7C94F4E-BC82-6F4C-9753-F5D42CBF2575}"/>
              </a:ext>
            </a:extLst>
          </p:cNvPr>
          <p:cNvSpPr txBox="1"/>
          <p:nvPr/>
        </p:nvSpPr>
        <p:spPr>
          <a:xfrm>
            <a:off x="4181941" y="1311965"/>
            <a:ext cx="4184159" cy="738664"/>
          </a:xfrm>
          <a:prstGeom prst="rect">
            <a:avLst/>
          </a:prstGeom>
          <a:solidFill>
            <a:schemeClr val="lt1"/>
          </a:solidFill>
        </p:spPr>
        <p:txBody>
          <a:bodyPr wrap="none" rtlCol="0">
            <a:spAutoFit/>
          </a:bodyPr>
          <a:lstStyle/>
          <a:p>
            <a:pPr algn="ctr"/>
            <a:r>
              <a:rPr lang="en-TW" dirty="0"/>
              <a:t>Lambda Calculus are composed of Expressions, </a:t>
            </a:r>
          </a:p>
          <a:p>
            <a:pPr algn="ctr"/>
            <a:r>
              <a:rPr lang="en-TW" dirty="0"/>
              <a:t>and </a:t>
            </a:r>
          </a:p>
          <a:p>
            <a:pPr algn="ctr"/>
            <a:r>
              <a:rPr lang="en-TW" dirty="0"/>
              <a:t>Expressions are composed of other expressions…</a:t>
            </a:r>
          </a:p>
        </p:txBody>
      </p:sp>
    </p:spTree>
    <p:extLst>
      <p:ext uri="{BB962C8B-B14F-4D97-AF65-F5344CB8AC3E}">
        <p14:creationId xmlns:p14="http://schemas.microsoft.com/office/powerpoint/2010/main" val="108740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4871" y="246827"/>
            <a:ext cx="405431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Recursion/Iteration: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1"/>
                </a:solidFill>
                <a:latin typeface="Calibri"/>
              </a:rPr>
              <a:t> connects the beginning with the end</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360165" y="2134211"/>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bg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15AA0B91-A308-CC46-BE86-C5E0AE0B7989}"/>
              </a:ext>
            </a:extLst>
          </p:cNvPr>
          <p:cNvSpPr txBox="1"/>
          <p:nvPr/>
        </p:nvSpPr>
        <p:spPr>
          <a:xfrm>
            <a:off x="4202358" y="3765965"/>
            <a:ext cx="4118235" cy="646331"/>
          </a:xfrm>
          <a:prstGeom prst="rect">
            <a:avLst/>
          </a:prstGeom>
          <a:noFill/>
        </p:spPr>
        <p:txBody>
          <a:bodyPr wrap="square" rtlCol="0">
            <a:spAutoFit/>
          </a:bodyPr>
          <a:lstStyle/>
          <a:p>
            <a:pPr algn="ctr"/>
            <a:r>
              <a:rPr lang="en-TW" sz="1800" b="1" i="1" dirty="0"/>
              <a:t>Lambda calculus </a:t>
            </a:r>
            <a:r>
              <a:rPr lang="en-TW" sz="1800" dirty="0"/>
              <a:t>as an </a:t>
            </a:r>
            <a:r>
              <a:rPr lang="en-TW" sz="1800" b="1" i="1" dirty="0"/>
              <a:t>executable rewrite process </a:t>
            </a:r>
            <a:r>
              <a:rPr lang="en-TW" sz="1800" dirty="0"/>
              <a:t>is a Lattice/Poset.</a:t>
            </a:r>
          </a:p>
        </p:txBody>
      </p:sp>
      <p:sp>
        <p:nvSpPr>
          <p:cNvPr id="8" name="TextBox 7">
            <a:extLst>
              <a:ext uri="{FF2B5EF4-FFF2-40B4-BE49-F238E27FC236}">
                <a16:creationId xmlns:a16="http://schemas.microsoft.com/office/drawing/2014/main" id="{D7C94F4E-BC82-6F4C-9753-F5D42CBF2575}"/>
              </a:ext>
            </a:extLst>
          </p:cNvPr>
          <p:cNvSpPr txBox="1"/>
          <p:nvPr/>
        </p:nvSpPr>
        <p:spPr>
          <a:xfrm>
            <a:off x="4181941" y="1311965"/>
            <a:ext cx="4184159" cy="738664"/>
          </a:xfrm>
          <a:prstGeom prst="rect">
            <a:avLst/>
          </a:prstGeom>
          <a:solidFill>
            <a:schemeClr val="lt1"/>
          </a:solidFill>
        </p:spPr>
        <p:txBody>
          <a:bodyPr wrap="none" rtlCol="0">
            <a:spAutoFit/>
          </a:bodyPr>
          <a:lstStyle/>
          <a:p>
            <a:pPr algn="ctr"/>
            <a:r>
              <a:rPr lang="en-TW" dirty="0"/>
              <a:t>Lambda Calculus are composed of Expressions, </a:t>
            </a:r>
          </a:p>
          <a:p>
            <a:pPr algn="ctr"/>
            <a:r>
              <a:rPr lang="en-TW" dirty="0"/>
              <a:t>and </a:t>
            </a:r>
          </a:p>
          <a:p>
            <a:pPr algn="ctr"/>
            <a:r>
              <a:rPr lang="en-TW" dirty="0"/>
              <a:t>Expressions are composed of other expressions…</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8230" y="1465037"/>
            <a:ext cx="2775858" cy="317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64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4871" y="246827"/>
            <a:ext cx="405431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Recursion/Iteration: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solidFill>
                  <a:schemeClr val="tx1"/>
                </a:solidFill>
                <a:latin typeface="Calibri"/>
              </a:rPr>
              <a:t> connects the beginning with the end</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4" y="2824857"/>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bg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0" y="1618426"/>
            <a:ext cx="5059398" cy="738664"/>
          </a:xfrm>
          <a:prstGeom prst="rect">
            <a:avLst/>
          </a:prstGeom>
          <a:solidFill>
            <a:schemeClr val="lt1"/>
          </a:solidFill>
        </p:spPr>
        <p:txBody>
          <a:bodyPr wrap="none" rtlCol="0">
            <a:spAutoFit/>
          </a:bodyPr>
          <a:lstStyle/>
          <a:p>
            <a:pPr algn="ctr"/>
            <a:r>
              <a:rPr lang="en-TW" dirty="0"/>
              <a:t>Every KIND of Lambda Expression is a Type, </a:t>
            </a:r>
          </a:p>
          <a:p>
            <a:pPr algn="ctr"/>
            <a:r>
              <a:rPr lang="en-TW" dirty="0"/>
              <a:t>and </a:t>
            </a:r>
          </a:p>
          <a:p>
            <a:pPr algn="ctr"/>
            <a:r>
              <a:rPr lang="en-US" dirty="0"/>
              <a:t>a small number of Types </a:t>
            </a:r>
            <a:r>
              <a:rPr lang="en-TW" dirty="0"/>
              <a:t>can be Computationally Complete…</a:t>
            </a:r>
          </a:p>
        </p:txBody>
      </p:sp>
      <p:pic>
        <p:nvPicPr>
          <p:cNvPr id="38" name="Picture 2" descr="Kuhn Cycle, model crisis step">
            <a:hlinkClick r:id="rId2"/>
            <a:extLst>
              <a:ext uri="{FF2B5EF4-FFF2-40B4-BE49-F238E27FC236}">
                <a16:creationId xmlns:a16="http://schemas.microsoft.com/office/drawing/2014/main" id="{A954DB8C-CC55-9D45-BCCB-3E0B53A898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8230" y="1465037"/>
            <a:ext cx="2775858" cy="31791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334B66-33AE-4646-BEE3-DAC5B8F99ED1}"/>
              </a:ext>
            </a:extLst>
          </p:cNvPr>
          <p:cNvSpPr txBox="1"/>
          <p:nvPr/>
        </p:nvSpPr>
        <p:spPr>
          <a:xfrm>
            <a:off x="7312135" y="2693463"/>
            <a:ext cx="284052" cy="307777"/>
          </a:xfrm>
          <a:prstGeom prst="rect">
            <a:avLst/>
          </a:prstGeom>
          <a:noFill/>
        </p:spPr>
        <p:txBody>
          <a:bodyPr wrap="none" rtlCol="0">
            <a:spAutoFit/>
          </a:bodyPr>
          <a:lstStyle/>
          <a:p>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5" y="3043996"/>
            <a:ext cx="284052" cy="307777"/>
          </a:xfrm>
          <a:prstGeom prst="rect">
            <a:avLst/>
          </a:prstGeom>
          <a:noFill/>
        </p:spPr>
        <p:txBody>
          <a:bodyPr wrap="none" rtlCol="0">
            <a:spAutoFit/>
          </a:bodyPr>
          <a:lstStyle/>
          <a:p>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84052" cy="307777"/>
          </a:xfrm>
          <a:prstGeom prst="rect">
            <a:avLst/>
          </a:prstGeom>
          <a:noFill/>
        </p:spPr>
        <p:txBody>
          <a:bodyPr wrap="none" rtlCol="0">
            <a:spAutoFit/>
          </a:bodyPr>
          <a:lstStyle/>
          <a:p>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7" y="3689060"/>
            <a:ext cx="284052" cy="307777"/>
          </a:xfrm>
          <a:prstGeom prst="rect">
            <a:avLst/>
          </a:prstGeom>
          <a:noFill/>
        </p:spPr>
        <p:txBody>
          <a:bodyPr wrap="none" rtlCol="0">
            <a:spAutoFit/>
          </a:bodyPr>
          <a:lstStyle/>
          <a:p>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79"/>
            <a:ext cx="1348446" cy="307777"/>
          </a:xfrm>
          <a:prstGeom prst="rect">
            <a:avLst/>
          </a:prstGeom>
          <a:noFill/>
        </p:spPr>
        <p:txBody>
          <a:bodyPr wrap="none" rtlCol="0">
            <a:spAutoFit/>
          </a:bodyPr>
          <a:lstStyle/>
          <a:p>
            <a:r>
              <a:rPr lang="en-US" dirty="0"/>
              <a:t>e</a:t>
            </a:r>
            <a:r>
              <a:rPr lang="en-TW" dirty="0"/>
              <a:t> (empty type)</a:t>
            </a:r>
          </a:p>
        </p:txBody>
      </p:sp>
    </p:spTree>
    <p:extLst>
      <p:ext uri="{BB962C8B-B14F-4D97-AF65-F5344CB8AC3E}">
        <p14:creationId xmlns:p14="http://schemas.microsoft.com/office/powerpoint/2010/main" val="3694142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6"/>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0" y="852756"/>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4"/>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0" y="3051474"/>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2"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bg1"/>
                  </a:solidFil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dirty="0">
                  <a:solidFill>
                    <a:schemeClr val="tx1"/>
                  </a:solidFil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9748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7"/>
            <a:ext cx="677140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4" y="2824857"/>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bg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0" y="1618426"/>
            <a:ext cx="5059398" cy="738664"/>
          </a:xfrm>
          <a:prstGeom prst="rect">
            <a:avLst/>
          </a:prstGeom>
          <a:solidFill>
            <a:schemeClr val="lt1"/>
          </a:solidFill>
        </p:spPr>
        <p:txBody>
          <a:bodyPr wrap="none" rtlCol="0">
            <a:spAutoFit/>
          </a:bodyPr>
          <a:lstStyle/>
          <a:p>
            <a:pPr algn="ctr"/>
            <a:r>
              <a:rPr lang="en-TW" dirty="0"/>
              <a:t>Every KIND of Lambda Expression is a Type, </a:t>
            </a:r>
          </a:p>
          <a:p>
            <a:pPr algn="ctr"/>
            <a:r>
              <a:rPr lang="en-TW" dirty="0"/>
              <a:t>and </a:t>
            </a:r>
          </a:p>
          <a:p>
            <a:pPr algn="ctr"/>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5" y="2693463"/>
            <a:ext cx="284052" cy="307777"/>
          </a:xfrm>
          <a:prstGeom prst="rect">
            <a:avLst/>
          </a:prstGeom>
          <a:noFill/>
        </p:spPr>
        <p:txBody>
          <a:bodyPr wrap="none" rtlCol="0">
            <a:spAutoFit/>
          </a:bodyPr>
          <a:lstStyle/>
          <a:p>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5" y="3043996"/>
            <a:ext cx="284052" cy="307777"/>
          </a:xfrm>
          <a:prstGeom prst="rect">
            <a:avLst/>
          </a:prstGeom>
          <a:noFill/>
        </p:spPr>
        <p:txBody>
          <a:bodyPr wrap="none" rtlCol="0">
            <a:spAutoFit/>
          </a:bodyPr>
          <a:lstStyle/>
          <a:p>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84052" cy="307777"/>
          </a:xfrm>
          <a:prstGeom prst="rect">
            <a:avLst/>
          </a:prstGeom>
          <a:noFill/>
        </p:spPr>
        <p:txBody>
          <a:bodyPr wrap="none" rtlCol="0">
            <a:spAutoFit/>
          </a:bodyPr>
          <a:lstStyle/>
          <a:p>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7" y="3689060"/>
            <a:ext cx="284052" cy="307777"/>
          </a:xfrm>
          <a:prstGeom prst="rect">
            <a:avLst/>
          </a:prstGeom>
          <a:noFill/>
        </p:spPr>
        <p:txBody>
          <a:bodyPr wrap="none" rtlCol="0">
            <a:spAutoFit/>
          </a:bodyPr>
          <a:lstStyle/>
          <a:p>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79"/>
            <a:ext cx="1348446" cy="307777"/>
          </a:xfrm>
          <a:prstGeom prst="rect">
            <a:avLst/>
          </a:prstGeom>
          <a:noFill/>
        </p:spPr>
        <p:txBody>
          <a:bodyPr wrap="none" rtlCol="0">
            <a:spAutoFit/>
          </a:bodyPr>
          <a:lstStyle/>
          <a:p>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Tree>
    <p:extLst>
      <p:ext uri="{BB962C8B-B14F-4D97-AF65-F5344CB8AC3E}">
        <p14:creationId xmlns:p14="http://schemas.microsoft.com/office/powerpoint/2010/main" val="1383938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3139440" y="1463983"/>
            <a:ext cx="2827020" cy="284131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B0B4A1A3-3A80-BC4A-B252-85FDF75F662C}"/>
              </a:ext>
            </a:extLst>
          </p:cNvPr>
          <p:cNvSpPr/>
          <p:nvPr/>
        </p:nvSpPr>
        <p:spPr>
          <a:xfrm>
            <a:off x="3657600" y="2006620"/>
            <a:ext cx="1790700" cy="1755063"/>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TextBox 1"/>
          <p:cNvSpPr txBox="1"/>
          <p:nvPr/>
        </p:nvSpPr>
        <p:spPr>
          <a:xfrm>
            <a:off x="1772904" y="161825"/>
            <a:ext cx="5598199"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a:t>
            </a:r>
            <a:r>
              <a:rPr lang="en-US" sz="2800" kern="1200" dirty="0">
                <a:solidFill>
                  <a:schemeClr val="tx1"/>
                </a:solidFill>
                <a:latin typeface="Calibri"/>
                <a:ea typeface="+mn-ea"/>
              </a:rPr>
              <a:t>Allegory of the Master</a:t>
            </a: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94420" y="4789928"/>
            <a:ext cx="44958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23</a:t>
            </a:fld>
            <a:endParaRPr kumimoji="0" lang="zh-CN" altLang="en-US" sz="13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308045" y="1134004"/>
            <a:ext cx="2471639" cy="738664"/>
          </a:xfrm>
          <a:prstGeom prst="rect">
            <a:avLst/>
          </a:prstGeom>
          <a:noFill/>
        </p:spPr>
        <p:txBody>
          <a:bodyPr wrap="square" rtlCol="0">
            <a:spAutoFit/>
          </a:bodyPr>
          <a:lstStyle/>
          <a:p>
            <a:r>
              <a:rPr lang="en-TW" dirty="0"/>
              <a:t>The Allegory of a Smart City</a:t>
            </a:r>
            <a:r>
              <a:rPr lang="zh-CN" altLang="en-US" dirty="0"/>
              <a:t> </a:t>
            </a:r>
            <a:r>
              <a:rPr lang="en-US" altLang="zh-CN" dirty="0"/>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689894" y="946975"/>
            <a:ext cx="902811" cy="307777"/>
          </a:xfrm>
          <a:prstGeom prst="rect">
            <a:avLst/>
          </a:prstGeom>
          <a:noFill/>
        </p:spPr>
        <p:txBody>
          <a:bodyPr wrap="none" rtlCol="0">
            <a:spAutoFit/>
          </a:bodyPr>
          <a:lstStyle/>
          <a:p>
            <a:r>
              <a:rPr lang="zh-CN" altLang="en-US" dirty="0"/>
              <a:t>（</a:t>
            </a:r>
            <a:r>
              <a:rPr lang="en-TW" dirty="0"/>
              <a:t>寓言</a:t>
            </a:r>
            <a:r>
              <a:rPr lang="zh-CN" altLang="en-US" dirty="0"/>
              <a:t>）</a:t>
            </a:r>
            <a:endParaRPr lang="en-TW" dirty="0"/>
          </a:p>
        </p:txBody>
      </p:sp>
      <p:sp>
        <p:nvSpPr>
          <p:cNvPr id="13" name="TextBox 12">
            <a:extLst>
              <a:ext uri="{FF2B5EF4-FFF2-40B4-BE49-F238E27FC236}">
                <a16:creationId xmlns:a16="http://schemas.microsoft.com/office/drawing/2014/main" id="{227A3053-F083-C541-A584-AF3BDED2D254}"/>
              </a:ext>
            </a:extLst>
          </p:cNvPr>
          <p:cNvSpPr txBox="1"/>
          <p:nvPr/>
        </p:nvSpPr>
        <p:spPr>
          <a:xfrm>
            <a:off x="308044" y="2059697"/>
            <a:ext cx="2471639" cy="1169551"/>
          </a:xfrm>
          <a:prstGeom prst="rect">
            <a:avLst/>
          </a:prstGeom>
          <a:noFill/>
        </p:spPr>
        <p:txBody>
          <a:bodyPr wrap="square" rtlCol="0">
            <a:spAutoFit/>
          </a:bodyPr>
          <a:lstStyle/>
          <a:p>
            <a:r>
              <a:rPr lang="en-US" dirty="0"/>
              <a:t>Circles:</a:t>
            </a:r>
            <a:endParaRPr lang="en-US" altLang="zh-CN" dirty="0"/>
          </a:p>
          <a:p>
            <a:pPr marL="342900" indent="-342900">
              <a:buAutoNum type="arabicPeriod"/>
            </a:pPr>
            <a:r>
              <a:rPr lang="en-US" altLang="zh-CN" dirty="0">
                <a:solidFill>
                  <a:srgbClr val="FFC000"/>
                </a:solidFill>
              </a:rPr>
              <a:t>Optimization (Search)</a:t>
            </a:r>
          </a:p>
          <a:p>
            <a:pPr marL="342900" indent="-342900">
              <a:buAutoNum type="arabicPeriod"/>
            </a:pPr>
            <a:r>
              <a:rPr lang="en-US" altLang="zh-CN" dirty="0">
                <a:solidFill>
                  <a:srgbClr val="0070C0"/>
                </a:solidFill>
              </a:rPr>
              <a:t>Evaluation (Assessment and Rewrite)</a:t>
            </a:r>
          </a:p>
          <a:p>
            <a:pPr marL="342900" indent="-342900">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p:txBody>
      </p:sp>
      <p:sp>
        <p:nvSpPr>
          <p:cNvPr id="17" name="Oval 16">
            <a:extLst>
              <a:ext uri="{FF2B5EF4-FFF2-40B4-BE49-F238E27FC236}">
                <a16:creationId xmlns:a16="http://schemas.microsoft.com/office/drawing/2014/main" id="{CA44404F-E894-044D-9140-0FE54EE24738}"/>
              </a:ext>
            </a:extLst>
          </p:cNvPr>
          <p:cNvSpPr/>
          <p:nvPr/>
        </p:nvSpPr>
        <p:spPr>
          <a:xfrm>
            <a:off x="4018244" y="2355777"/>
            <a:ext cx="1066800" cy="104876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4CDAE802-B1B3-E44A-83C0-1FD08FF81716}"/>
              </a:ext>
            </a:extLst>
          </p:cNvPr>
          <p:cNvSpPr/>
          <p:nvPr/>
        </p:nvSpPr>
        <p:spPr>
          <a:xfrm>
            <a:off x="4376501" y="2706231"/>
            <a:ext cx="350287" cy="3680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dirty="0">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4333475" y="2757052"/>
            <a:ext cx="436338" cy="246221"/>
          </a:xfrm>
          <a:prstGeom prst="rect">
            <a:avLst/>
          </a:prstGeom>
          <a:noFill/>
        </p:spPr>
        <p:txBody>
          <a:bodyPr wrap="none" rtlCol="0">
            <a:spAutoFit/>
          </a:bodyPr>
          <a:lstStyle/>
          <a:p>
            <a:pPr algn="ctr"/>
            <a:r>
              <a:rPr lang="en-TW" sz="500" dirty="0"/>
              <a:t>Master </a:t>
            </a:r>
          </a:p>
          <a:p>
            <a:pPr algn="ctr"/>
            <a:r>
              <a:rPr lang="en-TW" sz="500" dirty="0"/>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6596785" y="2006620"/>
            <a:ext cx="2471639" cy="1815882"/>
          </a:xfrm>
          <a:prstGeom prst="rect">
            <a:avLst/>
          </a:prstGeom>
          <a:noFill/>
        </p:spPr>
        <p:txBody>
          <a:bodyPr wrap="square" rtlCol="0">
            <a:spAutoFit/>
          </a:bodyPr>
          <a:lstStyle/>
          <a:p>
            <a:r>
              <a:rPr lang="en-US" dirty="0"/>
              <a:t>Practical Concerns:</a:t>
            </a:r>
            <a:endParaRPr lang="en-US" altLang="zh-CN" dirty="0"/>
          </a:p>
          <a:p>
            <a:pPr marL="342900" indent="-342900">
              <a:buAutoNum type="arabicPeriod"/>
            </a:pPr>
            <a:r>
              <a:rPr lang="en-US" altLang="zh-CN" dirty="0">
                <a:solidFill>
                  <a:srgbClr val="FFC000"/>
                </a:solidFill>
              </a:rPr>
              <a:t>Optimization (Search)</a:t>
            </a:r>
          </a:p>
          <a:p>
            <a:pPr lvl="2"/>
            <a:r>
              <a:rPr lang="en-US" altLang="zh-CN" dirty="0">
                <a:solidFill>
                  <a:srgbClr val="FFC000"/>
                </a:solidFill>
              </a:rPr>
              <a:t>	Scalability</a:t>
            </a:r>
          </a:p>
          <a:p>
            <a:pPr marL="342900" indent="-342900">
              <a:buAutoNum type="arabicPeriod"/>
            </a:pPr>
            <a:r>
              <a:rPr lang="en-US" altLang="zh-CN" dirty="0">
                <a:solidFill>
                  <a:srgbClr val="0070C0"/>
                </a:solidFill>
              </a:rPr>
              <a:t>Evaluation (Assessment and Rewrite)</a:t>
            </a:r>
          </a:p>
          <a:p>
            <a:pPr lvl="1"/>
            <a:r>
              <a:rPr lang="en-US" altLang="zh-CN" dirty="0">
                <a:solidFill>
                  <a:srgbClr val="0070C0"/>
                </a:solidFill>
              </a:rPr>
              <a:t>	Correctness</a:t>
            </a:r>
          </a:p>
          <a:p>
            <a:pPr marL="342900" indent="-342900">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a:p>
            <a:pPr lvl="2"/>
            <a:r>
              <a:rPr lang="en-US" altLang="zh-CN" dirty="0">
                <a:solidFill>
                  <a:srgbClr val="92D050"/>
                </a:solidFil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287" y="4121293"/>
            <a:ext cx="434102" cy="532185"/>
          </a:xfrm>
          <a:prstGeom prst="rect">
            <a:avLst/>
          </a:prstGeom>
        </p:spPr>
      </p:pic>
      <p:pic>
        <p:nvPicPr>
          <p:cNvPr id="25" name="Picture 24">
            <a:hlinkClick r:id="rId5"/>
            <a:extLst>
              <a:ext uri="{FF2B5EF4-FFF2-40B4-BE49-F238E27FC236}">
                <a16:creationId xmlns:a16="http://schemas.microsoft.com/office/drawing/2014/main" id="{E3D24358-F20A-3943-B6A6-A7B487FB0B0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28460" y="972173"/>
            <a:ext cx="403660" cy="528967"/>
          </a:xfrm>
          <a:prstGeom prst="rect">
            <a:avLst/>
          </a:prstGeom>
        </p:spPr>
      </p:pic>
      <p:pic>
        <p:nvPicPr>
          <p:cNvPr id="26" name="Picture 25">
            <a:hlinkClick r:id="rId7"/>
            <a:extLst>
              <a:ext uri="{FF2B5EF4-FFF2-40B4-BE49-F238E27FC236}">
                <a16:creationId xmlns:a16="http://schemas.microsoft.com/office/drawing/2014/main" id="{47ED9A81-6A22-354F-A377-692449636FC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3484" y="1414910"/>
            <a:ext cx="403660" cy="457758"/>
          </a:xfrm>
          <a:prstGeom prst="rect">
            <a:avLst/>
          </a:prstGeom>
        </p:spPr>
      </p:pic>
      <p:pic>
        <p:nvPicPr>
          <p:cNvPr id="27" name="Picture 26">
            <a:hlinkClick r:id="rId9"/>
            <a:extLst>
              <a:ext uri="{FF2B5EF4-FFF2-40B4-BE49-F238E27FC236}">
                <a16:creationId xmlns:a16="http://schemas.microsoft.com/office/drawing/2014/main" id="{C32F7D90-1116-C642-B0FC-24021CA1926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686139" y="3982859"/>
            <a:ext cx="403660" cy="534984"/>
          </a:xfrm>
          <a:prstGeom prst="rect">
            <a:avLst/>
          </a:prstGeom>
        </p:spPr>
      </p:pic>
      <p:pic>
        <p:nvPicPr>
          <p:cNvPr id="28" name="Picture 1" descr="George Lakoff.jpg">
            <a:hlinkClick r:id="rId11"/>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2728123" y="1246568"/>
            <a:ext cx="403660" cy="602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13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 name="TextBox 1"/>
          <p:cNvSpPr txBox="1"/>
          <p:nvPr/>
        </p:nvSpPr>
        <p:spPr>
          <a:xfrm>
            <a:off x="2322767" y="200578"/>
            <a:ext cx="4498475"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a:t>
            </a:r>
            <a:r>
              <a:rPr lang="en-US" sz="2800" kern="1200" dirty="0">
                <a:solidFill>
                  <a:schemeClr val="tx1"/>
                </a:solidFill>
                <a:latin typeface="Calibri"/>
                <a:ea typeface="+mn-ea"/>
              </a:rPr>
              <a:t>Leaders of the Five Tribes</a:t>
            </a:r>
            <a:endParaRPr kumimoji="0" lang="en-US" sz="28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4"/>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24</a:t>
            </a:fld>
            <a:endParaRPr kumimoji="0" lang="zh-CN" altLang="en-US" sz="1300" b="0" i="0" u="none" strike="noStrike" kern="1200" cap="none" spc="0" normalizeH="0" baseline="0" noProof="0" dirty="0">
              <a:ln>
                <a:noFill/>
              </a:ln>
              <a:solidFill>
                <a:srgbClr val="000000"/>
              </a:solidFill>
              <a:effectLst/>
              <a:uLnTx/>
              <a:uFillTx/>
              <a:latin typeface="Calibri"/>
              <a:ea typeface="宋体" panose="02010600030101010101" pitchFamily="2" charset="-122"/>
              <a:cs typeface="+mn-cs"/>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4"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8" y="3830564"/>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5" name="Picture 24">
            <a:hlinkClick r:id="rId9"/>
            <a:extLst>
              <a:ext uri="{FF2B5EF4-FFF2-40B4-BE49-F238E27FC236}">
                <a16:creationId xmlns:a16="http://schemas.microsoft.com/office/drawing/2014/main" id="{6509DBC1-62AC-304C-9EC3-4C6661D1CB2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128460" y="972173"/>
            <a:ext cx="403660" cy="528967"/>
          </a:xfrm>
          <a:prstGeom prst="rect">
            <a:avLst/>
          </a:prstGeom>
        </p:spPr>
      </p:pic>
      <p:pic>
        <p:nvPicPr>
          <p:cNvPr id="26" name="Picture 25">
            <a:hlinkClick r:id="rId11"/>
            <a:extLst>
              <a:ext uri="{FF2B5EF4-FFF2-40B4-BE49-F238E27FC236}">
                <a16:creationId xmlns:a16="http://schemas.microsoft.com/office/drawing/2014/main" id="{BE9DD8E8-AB00-5841-9829-9D8AE9ACCDA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842498" y="1457795"/>
            <a:ext cx="846435" cy="959872"/>
          </a:xfrm>
          <a:prstGeom prst="rect">
            <a:avLst/>
          </a:prstGeom>
        </p:spPr>
      </p:pic>
      <p:pic>
        <p:nvPicPr>
          <p:cNvPr id="27" name="Picture 26">
            <a:hlinkClick r:id="rId13"/>
            <a:extLst>
              <a:ext uri="{FF2B5EF4-FFF2-40B4-BE49-F238E27FC236}">
                <a16:creationId xmlns:a16="http://schemas.microsoft.com/office/drawing/2014/main" id="{B7191D6D-1E8A-5F4C-9D54-46FB2F816C7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88506" y="3830563"/>
            <a:ext cx="759749" cy="1006921"/>
          </a:xfrm>
          <a:prstGeom prst="rect">
            <a:avLst/>
          </a:prstGeom>
        </p:spPr>
      </p:pic>
      <p:pic>
        <p:nvPicPr>
          <p:cNvPr id="28" name="Picture 1" descr="George Lakoff.jpg">
            <a:hlinkClick r:id="rId15"/>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147716" y="1509339"/>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C59F71A-6CAC-044D-9520-D3F7976F225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683202" y="960552"/>
            <a:ext cx="379084" cy="540588"/>
          </a:xfrm>
          <a:prstGeom prst="rect">
            <a:avLst/>
          </a:prstGeom>
        </p:spPr>
      </p:pic>
      <p:pic>
        <p:nvPicPr>
          <p:cNvPr id="31" name="Picture 30">
            <a:hlinkClick r:id="rId18"/>
            <a:extLst>
              <a:ext uri="{FF2B5EF4-FFF2-40B4-BE49-F238E27FC236}">
                <a16:creationId xmlns:a16="http://schemas.microsoft.com/office/drawing/2014/main" id="{1D4FE88E-F58D-3045-91A3-40CF3323D5A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spTree>
    <p:extLst>
      <p:ext uri="{BB962C8B-B14F-4D97-AF65-F5344CB8AC3E}">
        <p14:creationId xmlns:p14="http://schemas.microsoft.com/office/powerpoint/2010/main" val="947922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Software</a:t>
            </a:r>
            <a:endParaRPr lang="en-US" sz="2000" b="1" kern="1200" dirty="0">
              <a:solidFill>
                <a:schemeClr val="tx1"/>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Hardware</a:t>
            </a:r>
            <a:endParaRPr lang="en-US" sz="2000" b="1" kern="1200" dirty="0">
              <a:solidFill>
                <a:schemeClr val="tx1"/>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schemeClr val="tx1"/>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Standard</a:t>
            </a:r>
            <a:endParaRPr lang="en-US" sz="2000" b="1" kern="1200" dirty="0">
              <a:solidFill>
                <a:schemeClr val="tx1"/>
              </a:solidFill>
              <a:latin typeface="Calibri"/>
              <a:ea typeface="+mn-ea"/>
              <a:cs typeface="+mn-cs"/>
            </a:endParaRPr>
          </a:p>
        </p:txBody>
      </p:sp>
      <p:sp>
        <p:nvSpPr>
          <p:cNvPr id="30" name="TextBox 29"/>
          <p:cNvSpPr txBox="1"/>
          <p:nvPr/>
        </p:nvSpPr>
        <p:spPr>
          <a:xfrm>
            <a:off x="5355293" y="1863602"/>
            <a:ext cx="1158266"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Resource</a:t>
            </a:r>
            <a:endParaRPr lang="en-US" sz="2000" b="1" kern="1200" dirty="0">
              <a:solidFill>
                <a:schemeClr val="tx1"/>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G. Lakoff</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19" y="4157646"/>
            <a:ext cx="1789977" cy="276999"/>
          </a:xfrm>
          <a:prstGeom prst="rect">
            <a:avLst/>
          </a:prstGeom>
          <a:noFill/>
        </p:spPr>
        <p:txBody>
          <a:bodyPr wrap="none" rtlCol="0">
            <a:spAutoFit/>
          </a:bodyPr>
          <a:lstStyle/>
          <a:p>
            <a:pPr defTabSz="685800">
              <a:buClrTx/>
            </a:pPr>
            <a:r>
              <a:rPr kumimoji="1" lang="en-US" altLang="zh-CN" sz="1200" kern="1200" dirty="0">
                <a:solidFill>
                  <a:schemeClr val="tx1"/>
                </a:solidFill>
                <a:latin typeface="Calibri"/>
                <a:ea typeface="宋体" panose="02010600030101010101" pitchFamily="2" charset="-122"/>
                <a:cs typeface="+mn-cs"/>
              </a:rPr>
              <a:t>Extreme Learning Process</a:t>
            </a:r>
            <a:endParaRPr kumimoji="1" lang="zh-CN" altLang="en-US" sz="1200" kern="1200" dirty="0">
              <a:solidFill>
                <a:schemeClr val="tx1"/>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schemeClr val="tx1"/>
                </a:solidFill>
                <a:latin typeface="Calibri"/>
                <a:ea typeface="+mn-ea"/>
                <a:cs typeface="+mn-cs"/>
              </a:rPr>
              <a:t>An integrated (ethical) architecture </a:t>
            </a:r>
          </a:p>
          <a:p>
            <a:pPr algn="ctr" defTabSz="685800">
              <a:buClrTx/>
            </a:pPr>
            <a:r>
              <a:rPr lang="en-US" sz="2100" kern="1200" dirty="0">
                <a:solidFill>
                  <a:schemeClr val="tx1"/>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10" name="Picture 9">
            <a:hlinkClick r:id="rId23"/>
            <a:extLst>
              <a:ext uri="{FF2B5EF4-FFF2-40B4-BE49-F238E27FC236}">
                <a16:creationId xmlns:a16="http://schemas.microsoft.com/office/drawing/2014/main" id="{74C60FA4-4D7F-454C-9D30-0CD12EAD078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5"/>
            <a:extLst>
              <a:ext uri="{FF2B5EF4-FFF2-40B4-BE49-F238E27FC236}">
                <a16:creationId xmlns:a16="http://schemas.microsoft.com/office/drawing/2014/main" id="{3DC277BB-65B4-744C-A692-43D6D8740739}"/>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7"/>
            <a:extLst>
              <a:ext uri="{FF2B5EF4-FFF2-40B4-BE49-F238E27FC236}">
                <a16:creationId xmlns:a16="http://schemas.microsoft.com/office/drawing/2014/main" id="{933A3D0E-3305-1441-BE9A-8B3CFED88613}"/>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29"/>
            <a:extLst>
              <a:ext uri="{FF2B5EF4-FFF2-40B4-BE49-F238E27FC236}">
                <a16:creationId xmlns:a16="http://schemas.microsoft.com/office/drawing/2014/main" id="{CD5524FE-B6E2-7241-80F0-BFDC10893A29}"/>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1"/>
            <a:extLst>
              <a:ext uri="{FF2B5EF4-FFF2-40B4-BE49-F238E27FC236}">
                <a16:creationId xmlns:a16="http://schemas.microsoft.com/office/drawing/2014/main" id="{9AD5FB2D-FD71-7347-ABB4-A1037828A0EF}"/>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3"/>
            <a:extLst>
              <a:ext uri="{FF2B5EF4-FFF2-40B4-BE49-F238E27FC236}">
                <a16:creationId xmlns:a16="http://schemas.microsoft.com/office/drawing/2014/main" id="{DDBC57A8-E15D-7D49-8E3B-A7169F36DE2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5"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7"/>
            <a:extLst>
              <a:ext uri="{FF2B5EF4-FFF2-40B4-BE49-F238E27FC236}">
                <a16:creationId xmlns:a16="http://schemas.microsoft.com/office/drawing/2014/main" id="{259D57F0-3DFA-5648-99C2-18B2E815E275}"/>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25</a:t>
            </a:fld>
            <a:endParaRPr lang="en-US" dirty="0">
              <a:solidFill>
                <a:prstClr val="black">
                  <a:tint val="75000"/>
                </a:prstClr>
              </a:solidFil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40" cstate="print">
            <a:extLst>
              <a:ext uri="{28A0092B-C50C-407E-A947-70E740481C1C}">
                <a14:useLocalDpi xmlns:a14="http://schemas.microsoft.com/office/drawing/2010/main"/>
              </a:ext>
            </a:extLst>
          </a:blip>
          <a:srcRect/>
          <a:stretch/>
        </p:blipFill>
        <p:spPr bwMode="auto">
          <a:xfrm>
            <a:off x="488083" y="4157646"/>
            <a:ext cx="287455" cy="42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029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127472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196624"/>
            <a:ext cx="8520600" cy="5727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118843" y="1220046"/>
            <a:ext cx="4906313" cy="3529853"/>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2973644" y="4749899"/>
            <a:ext cx="3196709" cy="307777"/>
          </a:xfrm>
          <a:prstGeom prst="rect">
            <a:avLst/>
          </a:prstGeom>
          <a:noFill/>
        </p:spPr>
        <p:txBody>
          <a:bodyPr wrap="none" rtlCol="0">
            <a:spAutoFit/>
          </a:bodyPr>
          <a:lstStyle/>
          <a:p>
            <a:pPr algn="ctr"/>
            <a:r>
              <a:rPr lang="en-US" dirty="0">
                <a:hlinkClick r:id="rId2"/>
              </a:rPr>
              <a:t>https://</a:t>
            </a:r>
            <a:r>
              <a:rPr lang="en-US" dirty="0" err="1">
                <a:hlinkClick r:id="rId2"/>
              </a:rPr>
              <a:t>youtu.be</a:t>
            </a:r>
            <a:r>
              <a:rPr lang="en-US" dirty="0">
                <a:hlinkClick r:id="rId2"/>
              </a:rPr>
              <a:t>/iJ7V1KXJpsE?t=1116</a:t>
            </a:r>
            <a:endParaRPr lang="en-TW" dirty="0"/>
          </a:p>
        </p:txBody>
      </p:sp>
    </p:spTree>
    <p:extLst>
      <p:ext uri="{BB962C8B-B14F-4D97-AF65-F5344CB8AC3E}">
        <p14:creationId xmlns:p14="http://schemas.microsoft.com/office/powerpoint/2010/main" val="3606368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14300"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14300"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4271942" y="2269216"/>
            <a:ext cx="1697515" cy="2635893"/>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6321758" y="2269215"/>
            <a:ext cx="1967704" cy="2635893"/>
          </a:xfrm>
          <a:prstGeom prst="rect">
            <a:avLst/>
          </a:prstGeom>
        </p:spPr>
      </p:pic>
    </p:spTree>
    <p:extLst>
      <p:ext uri="{BB962C8B-B14F-4D97-AF65-F5344CB8AC3E}">
        <p14:creationId xmlns:p14="http://schemas.microsoft.com/office/powerpoint/2010/main" val="3586383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16704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Some written strategy, in Logic Model format, for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Construct an outline of your paper, that touches on Soundness and Completeness.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Present a theory that is “sound”.</a:t>
            </a:r>
          </a:p>
          <a:p>
            <a:pPr>
              <a:buFont typeface="+mj-lt"/>
              <a:buAutoNum type="arabicPeriod"/>
            </a:pPr>
            <a:r>
              <a:rPr lang="en-US" sz="1200" dirty="0">
                <a:solidFill>
                  <a:schemeClr val="bg1"/>
                </a:solidFill>
              </a:rPr>
              <a:t>Present a meaningful case study, that fits your theory</a:t>
            </a:r>
          </a:p>
          <a:p>
            <a:pPr>
              <a:buFont typeface="+mj-lt"/>
              <a:buAutoNum type="arabicPeriod"/>
            </a:pPr>
            <a:r>
              <a:rPr lang="en-US" sz="1200" dirty="0">
                <a:solidFill>
                  <a:schemeClr val="bg1"/>
                </a:solidFill>
              </a:rPr>
              <a:t>Showing that it is Sound and Complete</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We are at the last stretch of the semester. Students have to show whether they digested the materials presented so far.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Become aware of a System of Transdisciplinary Performance Metric.</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Soundness: </a:t>
            </a:r>
            <a:r>
              <a:rPr lang="en-US" sz="1200" dirty="0">
                <a:solidFill>
                  <a:schemeClr val="tx1"/>
                </a:solidFill>
              </a:rPr>
              <a:t>Once proved by your theory, it is valid</a:t>
            </a:r>
            <a:r>
              <a:rPr lang="en-US" sz="1200" dirty="0"/>
              <a:t>.</a:t>
            </a:r>
            <a:endParaRPr lang="en-US" dirty="0">
              <a:solidFill>
                <a:schemeClr val="tx1"/>
              </a:solidFill>
            </a:endParaRPr>
          </a:p>
          <a:p>
            <a:pPr marL="114300" indent="0">
              <a:buNone/>
            </a:pPr>
            <a:r>
              <a:rPr lang="en-US" sz="1400" dirty="0">
                <a:solidFill>
                  <a:schemeClr val="tx1"/>
                </a:solidFill>
              </a:rPr>
              <a:t>Completeness: </a:t>
            </a:r>
            <a:r>
              <a:rPr lang="en-US" sz="1200" dirty="0">
                <a:solidFill>
                  <a:schemeClr val="tx1"/>
                </a:solidFill>
              </a:rPr>
              <a:t>Once known valid, it can be proved.</a:t>
            </a:r>
            <a:r>
              <a:rPr lang="en-US" dirty="0">
                <a:solidFill>
                  <a:schemeClr val="tx1"/>
                </a:solidFill>
              </a:rPr>
              <a:t>  </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have sufficient experience in Logic Model.</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180592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5992316" y="3323632"/>
            <a:ext cx="1655012" cy="1173554"/>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5694744" y="4698475"/>
            <a:ext cx="2404826" cy="307777"/>
          </a:xfrm>
          <a:prstGeom prst="rect">
            <a:avLst/>
          </a:prstGeom>
          <a:noFill/>
        </p:spPr>
        <p:txBody>
          <a:bodyPr wrap="none" rtlCol="0">
            <a:spAutoFit/>
          </a:bodyPr>
          <a:lstStyle/>
          <a:p>
            <a:r>
              <a:rPr lang="en-TW" dirty="0"/>
              <a:t>Wikipedia: </a:t>
            </a:r>
            <a:r>
              <a:rPr lang="en-TW" dirty="0">
                <a:hlinkClick r:id="rId2"/>
              </a:rPr>
              <a:t>Veil of Ignorance</a:t>
            </a:r>
            <a:endParaRPr lang="en-TW" dirty="0"/>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052014" y="3393227"/>
            <a:ext cx="3642730" cy="146679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591801" y="3323631"/>
            <a:ext cx="1094411" cy="1536385"/>
          </a:xfrm>
          <a:prstGeom prst="rect">
            <a:avLst/>
          </a:prstGeom>
        </p:spPr>
      </p:pic>
    </p:spTree>
    <p:extLst>
      <p:ext uri="{BB962C8B-B14F-4D97-AF65-F5344CB8AC3E}">
        <p14:creationId xmlns:p14="http://schemas.microsoft.com/office/powerpoint/2010/main" val="1089778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047174" y="1373879"/>
            <a:ext cx="4239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The Theory of the Adjacent Possible</a:t>
            </a:r>
            <a:endParaRPr lang="en-US" sz="1800" dirty="0"/>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4298" y="1432177"/>
            <a:ext cx="2790315" cy="2097802"/>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9863" y="3653150"/>
            <a:ext cx="678061" cy="951894"/>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DB265D6-B215-854D-A694-FCEB82FDF906}"/>
                  </a:ext>
                </a:extLst>
              </p:cNvPr>
              <p:cNvSpPr txBox="1"/>
              <p:nvPr/>
            </p:nvSpPr>
            <p:spPr>
              <a:xfrm>
                <a:off x="5092202" y="2058076"/>
                <a:ext cx="1940981"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num>
                                <m:den>
                                  <m:r>
                                    <a:rPr lang="en-US" b="0" i="1" smtClean="0">
                                      <a:latin typeface="Cambria Math" panose="02040503050406030204" pitchFamily="18" charset="0"/>
                                    </a:rPr>
                                    <m:t>𝑖</m:t>
                                  </m:r>
                                </m:den>
                              </m:f>
                            </m:e>
                          </m:d>
                        </m:e>
                      </m:nary>
                    </m:oMath>
                  </m:oMathPara>
                </a14:m>
                <a:endParaRPr lang="en-TW" dirty="0"/>
              </a:p>
            </p:txBody>
          </p:sp>
        </mc:Choice>
        <mc:Fallback>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5092202" y="2058076"/>
                <a:ext cx="1940981" cy="605807"/>
              </a:xfrm>
              <a:prstGeom prst="rect">
                <a:avLst/>
              </a:prstGeom>
              <a:blipFill>
                <a:blip r:embed="rId5"/>
                <a:stretch>
                  <a:fillRect l="-1299" t="-114583" b="-181250"/>
                </a:stretch>
              </a:blipFill>
            </p:spPr>
            <p:txBody>
              <a:bodyPr/>
              <a:lstStyle/>
              <a:p>
                <a:r>
                  <a:rPr lang="en-TW">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774975" y="3437706"/>
            <a:ext cx="2048959" cy="215444"/>
          </a:xfrm>
          <a:prstGeom prst="rect">
            <a:avLst/>
          </a:prstGeom>
          <a:noFill/>
        </p:spPr>
        <p:txBody>
          <a:bodyPr wrap="none" rtlCol="0">
            <a:spAutoFit/>
          </a:bodyPr>
          <a:lstStyle/>
          <a:p>
            <a:r>
              <a:rPr lang="en-TW" sz="800" dirty="0"/>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4242" y="2766406"/>
            <a:ext cx="1347150" cy="2029910"/>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3688289" y="2766406"/>
            <a:ext cx="1290841" cy="2029910"/>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6896504" y="2766405"/>
            <a:ext cx="1347150" cy="2020725"/>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219228" y="3712847"/>
            <a:ext cx="2240257" cy="1107996"/>
          </a:xfrm>
          <a:prstGeom prst="rect">
            <a:avLst/>
          </a:prstGeom>
          <a:noFill/>
        </p:spPr>
        <p:txBody>
          <a:bodyPr wrap="square" rtlCol="0">
            <a:spAutoFit/>
          </a:bodyPr>
          <a:lstStyle/>
          <a:p>
            <a:r>
              <a:rPr lang="en-US" sz="1100" dirty="0">
                <a:hlinkClick r:id="rId3"/>
              </a:rPr>
              <a:t>Stuartt Kauffman </a:t>
            </a:r>
            <a:r>
              <a:rPr lang="en-US" sz="1100" dirty="0"/>
              <a:t>is an American medical doctor, </a:t>
            </a:r>
            <a:r>
              <a:rPr lang="en-US" sz="1100" dirty="0">
                <a:hlinkClick r:id="rId9" tooltip="Theoretical biology"/>
              </a:rPr>
              <a:t>theoretical biologist</a:t>
            </a:r>
            <a:r>
              <a:rPr lang="en-US" sz="1100" dirty="0"/>
              <a:t>, and </a:t>
            </a:r>
            <a:r>
              <a:rPr lang="en-US" sz="1100" dirty="0">
                <a:hlinkClick r:id="rId10" tooltip="Complex system"/>
              </a:rPr>
              <a:t>complex </a:t>
            </a:r>
            <a:r>
              <a:rPr lang="en-US" sz="1100" dirty="0" err="1">
                <a:hlinkClick r:id="rId10" tooltip="Complex system"/>
              </a:rPr>
              <a:t>systems</a:t>
            </a:r>
            <a:r>
              <a:rPr lang="en-US" sz="1100" dirty="0" err="1"/>
              <a:t>researcher</a:t>
            </a:r>
            <a:r>
              <a:rPr lang="en-US" sz="1100" dirty="0"/>
              <a:t> who studies the </a:t>
            </a:r>
            <a:r>
              <a:rPr lang="en-US" sz="1100" dirty="0">
                <a:hlinkClick r:id="rId11" tooltip="Origin of life"/>
              </a:rPr>
              <a:t>origin of life</a:t>
            </a:r>
            <a:r>
              <a:rPr lang="en-US" sz="1100" dirty="0"/>
              <a:t> on Earth.  - </a:t>
            </a:r>
            <a:r>
              <a:rPr lang="en-US" sz="1100" dirty="0" err="1"/>
              <a:t>wikipedia</a:t>
            </a:r>
            <a:endParaRPr lang="en-TW" sz="1100" dirty="0"/>
          </a:p>
        </p:txBody>
      </p:sp>
    </p:spTree>
    <p:extLst>
      <p:ext uri="{BB962C8B-B14F-4D97-AF65-F5344CB8AC3E}">
        <p14:creationId xmlns:p14="http://schemas.microsoft.com/office/powerpoint/2010/main" val="900307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1664794" y="1212229"/>
            <a:ext cx="5814412" cy="461665"/>
          </a:xfrm>
          <a:prstGeom prst="rect">
            <a:avLst/>
          </a:prstGeom>
          <a:noFill/>
        </p:spPr>
        <p:txBody>
          <a:bodyPr wrap="none" rtlCol="0">
            <a:spAutoFit/>
          </a:bodyPr>
          <a:lstStyle/>
          <a:p>
            <a:r>
              <a:rPr lang="en-TW" sz="2400" dirty="0"/>
              <a:t>The Chinese phrase for Nature is: </a:t>
            </a:r>
            <a:r>
              <a:rPr lang="en-TW" sz="2400" dirty="0">
                <a:solidFill>
                  <a:srgbClr val="FF0000"/>
                </a:solidFill>
              </a:rPr>
              <a:t>自然</a:t>
            </a:r>
            <a:r>
              <a:rPr lang="zh-CN" altLang="en-US" sz="2400" dirty="0"/>
              <a:t>！</a:t>
            </a:r>
            <a:endParaRPr lang="en-TW" sz="2400" dirty="0"/>
          </a:p>
        </p:txBody>
      </p:sp>
      <p:sp>
        <p:nvSpPr>
          <p:cNvPr id="5" name="TextBox 4">
            <a:extLst>
              <a:ext uri="{FF2B5EF4-FFF2-40B4-BE49-F238E27FC236}">
                <a16:creationId xmlns:a16="http://schemas.microsoft.com/office/drawing/2014/main" id="{7CDFD360-F4DF-ED44-811E-2DE21A18B1CE}"/>
              </a:ext>
            </a:extLst>
          </p:cNvPr>
          <p:cNvSpPr txBox="1"/>
          <p:nvPr/>
        </p:nvSpPr>
        <p:spPr>
          <a:xfrm>
            <a:off x="141941" y="1868398"/>
            <a:ext cx="8860118" cy="2554545"/>
          </a:xfrm>
          <a:prstGeom prst="rect">
            <a:avLst/>
          </a:prstGeom>
          <a:noFill/>
        </p:spPr>
        <p:txBody>
          <a:bodyPr wrap="none" rtlCol="0">
            <a:spAutoFit/>
          </a:bodyPr>
          <a:lstStyle/>
          <a:p>
            <a:pPr algn="ctr"/>
            <a:r>
              <a:rPr lang="en-TW" sz="3200" dirty="0"/>
              <a:t>The notion of “</a:t>
            </a:r>
            <a:r>
              <a:rPr lang="en-TW" sz="3200" b="1" i="1" dirty="0">
                <a:solidFill>
                  <a:srgbClr val="FF0000"/>
                </a:solidFill>
              </a:rPr>
              <a:t>self</a:t>
            </a:r>
            <a:r>
              <a:rPr lang="en-TW" sz="3200" dirty="0"/>
              <a:t>” is related to the notion of </a:t>
            </a:r>
          </a:p>
          <a:p>
            <a:pPr algn="ctr"/>
            <a:r>
              <a:rPr lang="en-TW" sz="3200" b="1" i="1" dirty="0">
                <a:solidFill>
                  <a:srgbClr val="FF0000"/>
                </a:solidFill>
              </a:rPr>
              <a:t>Identity morphism </a:t>
            </a:r>
            <a:r>
              <a:rPr lang="en-TW" sz="3200" dirty="0"/>
              <a:t>in Category Theory</a:t>
            </a:r>
          </a:p>
          <a:p>
            <a:pPr algn="ctr"/>
            <a:endParaRPr lang="en-TW" sz="3200" dirty="0"/>
          </a:p>
          <a:p>
            <a:pPr algn="ctr"/>
            <a:r>
              <a:rPr lang="en-TW" sz="3200" dirty="0"/>
              <a:t>Where the highest order of morphisms is called:</a:t>
            </a:r>
          </a:p>
          <a:p>
            <a:pPr algn="ctr"/>
            <a:r>
              <a:rPr lang="en-TW" sz="3200" b="1" i="1" dirty="0">
                <a:solidFill>
                  <a:srgbClr val="FF0000"/>
                </a:solidFill>
              </a:rPr>
              <a:t>Natural</a:t>
            </a:r>
            <a:r>
              <a:rPr lang="en-TW" sz="3200" dirty="0"/>
              <a:t> Transformation</a:t>
            </a:r>
          </a:p>
        </p:txBody>
      </p:sp>
    </p:spTree>
    <p:extLst>
      <p:ext uri="{BB962C8B-B14F-4D97-AF65-F5344CB8AC3E}">
        <p14:creationId xmlns:p14="http://schemas.microsoft.com/office/powerpoint/2010/main" val="3842617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2031417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b="1" i="1" dirty="0"/>
              <a:t>What if</a:t>
            </a:r>
            <a:r>
              <a:rPr lang="en-US" dirty="0"/>
              <a:t> a there is a secrete way to attain cognitive </a:t>
            </a:r>
            <a:r>
              <a:rPr lang="en-US" b="1" i="1" dirty="0">
                <a:solidFill>
                  <a:schemeClr val="tx1"/>
                </a:solidFill>
              </a:rPr>
              <a:t>Universality</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It is like admitting there exists some completely exotic species…</a:t>
            </a:r>
            <a:endParaRPr lang="en-US" sz="1800" dirty="0"/>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029648" y="1102659"/>
            <a:ext cx="5084704" cy="3560558"/>
          </a:xfrm>
          <a:prstGeom prst="rect">
            <a:avLst/>
          </a:prstGeom>
        </p:spPr>
      </p:pic>
    </p:spTree>
    <p:extLst>
      <p:ext uri="{BB962C8B-B14F-4D97-AF65-F5344CB8AC3E}">
        <p14:creationId xmlns:p14="http://schemas.microsoft.com/office/powerpoint/2010/main" val="80940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b="1" i="1" dirty="0"/>
              <a:t>Why Category Theory for Cognitive Foundation</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400" b="1" i="1" dirty="0"/>
              <a:t>It is the </a:t>
            </a:r>
            <a:r>
              <a:rPr lang="en-US" sz="1400" b="1" i="1" dirty="0">
                <a:solidFill>
                  <a:srgbClr val="FF0000"/>
                </a:solidFill>
              </a:rPr>
              <a:t>smallest</a:t>
            </a:r>
            <a:r>
              <a:rPr lang="en-US" sz="1400" b="1" i="1" dirty="0"/>
              <a:t> yet </a:t>
            </a:r>
            <a:r>
              <a:rPr lang="en-US" sz="1400" b="1" i="1" dirty="0">
                <a:solidFill>
                  <a:srgbClr val="FF0000"/>
                </a:solidFill>
              </a:rPr>
              <a:t>universal</a:t>
            </a:r>
            <a:r>
              <a:rPr lang="en-US" sz="1400" b="1" i="1" dirty="0"/>
              <a:t> representation of concepts, so that it will fit into operational contexts when needed…</a:t>
            </a:r>
            <a:endParaRPr lang="en-US" sz="1400" dirty="0"/>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029648" y="1102659"/>
            <a:ext cx="5084704" cy="3560558"/>
          </a:xfrm>
          <a:prstGeom prst="rect">
            <a:avLst/>
          </a:prstGeom>
        </p:spPr>
      </p:pic>
    </p:spTree>
    <p:extLst>
      <p:ext uri="{BB962C8B-B14F-4D97-AF65-F5344CB8AC3E}">
        <p14:creationId xmlns:p14="http://schemas.microsoft.com/office/powerpoint/2010/main" val="708413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Cognitive Connections:</a:t>
            </a:r>
            <a:br>
              <a:rPr lang="en-US" dirty="0">
                <a:solidFill>
                  <a:schemeClr val="tx1"/>
                </a:solidFill>
              </a:rPr>
            </a:br>
            <a:r>
              <a:rPr lang="en-US" sz="1800" dirty="0">
                <a:solidFill>
                  <a:schemeClr val="tx1"/>
                </a:solidFill>
              </a:rPr>
              <a:t>Linking Lambda abstraction with Arithmetic</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A4AEBD15-0A8A-B34F-874C-6BCFE94FC895}"/>
              </a:ext>
            </a:extLst>
          </p:cNvPr>
          <p:cNvPicPr>
            <a:picLocks noChangeAspect="1"/>
          </p:cNvPicPr>
          <p:nvPr/>
        </p:nvPicPr>
        <p:blipFill>
          <a:blip r:embed="rId4"/>
          <a:stretch>
            <a:fillRect/>
          </a:stretch>
        </p:blipFill>
        <p:spPr>
          <a:xfrm>
            <a:off x="2536269" y="1520005"/>
            <a:ext cx="4071459" cy="2929217"/>
          </a:xfrm>
          <a:prstGeom prst="rect">
            <a:avLst/>
          </a:prstGeom>
        </p:spPr>
      </p:pic>
      <p:sp>
        <p:nvSpPr>
          <p:cNvPr id="3" name="TextBox 2">
            <a:extLst>
              <a:ext uri="{FF2B5EF4-FFF2-40B4-BE49-F238E27FC236}">
                <a16:creationId xmlns:a16="http://schemas.microsoft.com/office/drawing/2014/main" id="{9FA8B5FA-3D92-344D-A20D-B10E3252CCF0}"/>
              </a:ext>
            </a:extLst>
          </p:cNvPr>
          <p:cNvSpPr txBox="1"/>
          <p:nvPr/>
        </p:nvSpPr>
        <p:spPr>
          <a:xfrm>
            <a:off x="2969638" y="4802841"/>
            <a:ext cx="3204723"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/LkqTLJK2API?t=3126</a:t>
            </a:r>
            <a:endParaRPr lang="en-TW" dirty="0"/>
          </a:p>
        </p:txBody>
      </p:sp>
    </p:spTree>
    <p:extLst>
      <p:ext uri="{BB962C8B-B14F-4D97-AF65-F5344CB8AC3E}">
        <p14:creationId xmlns:p14="http://schemas.microsoft.com/office/powerpoint/2010/main" val="4095070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0" y="2112834"/>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8"/>
            <a:ext cx="6306742" cy="830997"/>
          </a:xfrm>
          <a:prstGeom prst="rect">
            <a:avLst/>
          </a:prstGeom>
          <a:noFill/>
        </p:spPr>
        <p:txBody>
          <a:bodyPr wrap="square" rtlCol="0">
            <a:spAutoFit/>
          </a:bodyPr>
          <a:lstStyle/>
          <a:p>
            <a:pPr algn="ctr"/>
            <a:r>
              <a:rPr lang="en-TW" sz="24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2"/>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2"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2" y="2762554"/>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556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Stream as a Data Type is called the Universal Element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dirty="0">
                <a:hlinkClick r:id="rId5"/>
              </a:rPr>
              <a:t>https://youtu.be/9u1q3lH7VbE?t=1205</a:t>
            </a:r>
            <a:r>
              <a:rPr lang="zh-CN" altLang="en-US" sz="1200" dirty="0">
                <a:hlinkClick r:id="rId5"/>
              </a:rPr>
              <a:t>（</a:t>
            </a:r>
            <a:r>
              <a:rPr lang="en-US" altLang="zh-CN" sz="1200" dirty="0">
                <a:hlinkClick r:id="rId5"/>
              </a:rPr>
              <a:t>explaination starts at 20:05</a:t>
            </a:r>
            <a:r>
              <a:rPr lang="zh-CN" altLang="en-US" sz="1200" dirty="0">
                <a:hlinkClick r:id="rId5"/>
              </a:rPr>
              <a:t>）</a:t>
            </a:r>
            <a:endParaRPr lang="en-TW" sz="1200" dirty="0"/>
          </a:p>
        </p:txBody>
      </p:sp>
      <p:pic>
        <p:nvPicPr>
          <p:cNvPr id="4" name="Picture 3">
            <a:hlinkClick r:id="rId5"/>
            <a:extLst>
              <a:ext uri="{FF2B5EF4-FFF2-40B4-BE49-F238E27FC236}">
                <a16:creationId xmlns:a16="http://schemas.microsoft.com/office/drawing/2014/main" id="{FEF429DE-3A53-404F-BA59-0CC3A2F3ECAB}"/>
              </a:ext>
            </a:extLst>
          </p:cNvPr>
          <p:cNvPicPr>
            <a:picLocks noChangeAspect="1"/>
          </p:cNvPicPr>
          <p:nvPr/>
        </p:nvPicPr>
        <p:blipFill>
          <a:blip r:embed="rId6"/>
          <a:stretch>
            <a:fillRect/>
          </a:stretch>
        </p:blipFill>
        <p:spPr>
          <a:xfrm>
            <a:off x="2211264" y="1017725"/>
            <a:ext cx="4721470" cy="3533286"/>
          </a:xfrm>
          <a:prstGeom prst="rect">
            <a:avLst/>
          </a:prstGeom>
        </p:spPr>
      </p:pic>
    </p:spTree>
    <p:extLst>
      <p:ext uri="{BB962C8B-B14F-4D97-AF65-F5344CB8AC3E}">
        <p14:creationId xmlns:p14="http://schemas.microsoft.com/office/powerpoint/2010/main" val="3278275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116" y="179856"/>
            <a:ext cx="5897768" cy="923330"/>
          </a:xfrm>
          <a:prstGeom prst="rect">
            <a:avLst/>
          </a:prstGeom>
          <a:noFill/>
        </p:spPr>
        <p:txBody>
          <a:bodyPr wrap="none" rtlCol="0">
            <a:spAutoFit/>
          </a:bodyPr>
          <a:lstStyle/>
          <a:p>
            <a:pPr algn="ctr"/>
            <a:r>
              <a:rPr lang="en-US" sz="2700" dirty="0">
                <a:solidFill>
                  <a:schemeClr val="tx1"/>
                </a:solidFill>
              </a:rPr>
              <a:t>We live in a Smart World,</a:t>
            </a:r>
          </a:p>
          <a:p>
            <a:pPr algn="ctr"/>
            <a:r>
              <a:rPr lang="en-US" sz="2700" dirty="0">
                <a:solidFill>
                  <a:schemeClr val="tx1"/>
                </a:solidFil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chemeClr val="tx1"/>
                </a:solidFill>
              </a:rPr>
              <a:t>Image credits: </a:t>
            </a:r>
            <a:r>
              <a:rPr lang="en-US" sz="1050" dirty="0">
                <a:solidFill>
                  <a:schemeClr val="tx1"/>
                </a:solidFill>
                <a:hlinkClick r:id="rId2"/>
              </a:rPr>
              <a:t>http://</a:t>
            </a:r>
            <a:r>
              <a:rPr lang="en-US" sz="1050" dirty="0" err="1">
                <a:solidFill>
                  <a:schemeClr val="tx1"/>
                </a:solidFill>
                <a:hlinkClick r:id="rId2"/>
              </a:rPr>
              <a:t>verses.io</a:t>
            </a:r>
            <a:r>
              <a:rPr lang="en-US" sz="1050" dirty="0">
                <a:solidFill>
                  <a:schemeClr val="tx1"/>
                </a:solidFill>
                <a:hlinkClick r:id="rId2"/>
              </a:rPr>
              <a:t> </a:t>
            </a:r>
            <a:endParaRPr lang="en-US" sz="1050" dirty="0">
              <a:solidFill>
                <a:schemeClr val="tx1"/>
              </a:solidFil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980778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b="1" i="1" dirty="0"/>
              <a:t>What if</a:t>
            </a:r>
            <a:r>
              <a:rPr lang="en-US" dirty="0"/>
              <a:t> a Unifying</a:t>
            </a:r>
            <a:r>
              <a:rPr lang="en-US" dirty="0">
                <a:solidFill>
                  <a:schemeClr val="tx1"/>
                </a:solidFill>
              </a:rPr>
              <a:t> </a:t>
            </a:r>
            <a:r>
              <a:rPr lang="en-US" dirty="0"/>
              <a:t>Foundation doesn’t exist?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Title 1">
            <a:extLst>
              <a:ext uri="{FF2B5EF4-FFF2-40B4-BE49-F238E27FC236}">
                <a16:creationId xmlns:a16="http://schemas.microsoft.com/office/drawing/2014/main" id="{2EE77C30-9EFC-5149-8F80-91CB6D468CA5}"/>
              </a:ext>
            </a:extLst>
          </p:cNvPr>
          <p:cNvSpPr txBox="1">
            <a:spLocks/>
          </p:cNvSpPr>
          <p:nvPr/>
        </p:nvSpPr>
        <p:spPr>
          <a:xfrm>
            <a:off x="311700" y="1356369"/>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What if</a:t>
            </a:r>
            <a:r>
              <a:rPr lang="en-US" sz="1800" dirty="0"/>
              <a:t> there are many Cognitive Foundations?</a:t>
            </a:r>
          </a:p>
        </p:txBody>
      </p:sp>
      <p:pic>
        <p:nvPicPr>
          <p:cNvPr id="10" name="Picture 9">
            <a:hlinkClick r:id="rId2"/>
            <a:extLst>
              <a:ext uri="{FF2B5EF4-FFF2-40B4-BE49-F238E27FC236}">
                <a16:creationId xmlns:a16="http://schemas.microsoft.com/office/drawing/2014/main" id="{E59E7DA1-9988-CF43-8ADF-39B312337151}"/>
              </a:ext>
            </a:extLst>
          </p:cNvPr>
          <p:cNvPicPr>
            <a:picLocks noChangeAspect="1"/>
          </p:cNvPicPr>
          <p:nvPr/>
        </p:nvPicPr>
        <p:blipFill>
          <a:blip r:embed="rId3"/>
          <a:stretch>
            <a:fillRect/>
          </a:stretch>
        </p:blipFill>
        <p:spPr>
          <a:xfrm>
            <a:off x="3661148" y="1795952"/>
            <a:ext cx="1821703" cy="2836960"/>
          </a:xfrm>
          <a:prstGeom prst="rect">
            <a:avLst/>
          </a:prstGeom>
        </p:spPr>
      </p:pic>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It is like admitting there exists some completely exotic species…</a:t>
            </a:r>
            <a:endParaRPr lang="en-US" sz="1800" dirty="0"/>
          </a:p>
        </p:txBody>
      </p:sp>
      <p:sp>
        <p:nvSpPr>
          <p:cNvPr id="3" name="TextBox 2">
            <a:extLst>
              <a:ext uri="{FF2B5EF4-FFF2-40B4-BE49-F238E27FC236}">
                <a16:creationId xmlns:a16="http://schemas.microsoft.com/office/drawing/2014/main" id="{5EF3643A-A0BE-CE4F-9D47-8F07935902F5}"/>
              </a:ext>
            </a:extLst>
          </p:cNvPr>
          <p:cNvSpPr txBox="1"/>
          <p:nvPr/>
        </p:nvSpPr>
        <p:spPr>
          <a:xfrm>
            <a:off x="5640224" y="2150343"/>
            <a:ext cx="3380934" cy="1600438"/>
          </a:xfrm>
          <a:prstGeom prst="rect">
            <a:avLst/>
          </a:prstGeom>
          <a:noFill/>
        </p:spPr>
        <p:txBody>
          <a:bodyPr wrap="square" rtlCol="0">
            <a:spAutoFit/>
          </a:bodyPr>
          <a:lstStyle/>
          <a:p>
            <a:r>
              <a:rPr lang="en-TW" dirty="0"/>
              <a:t>We might assume that humans and aliens have significantly different cognitive frameworks.</a:t>
            </a:r>
          </a:p>
          <a:p>
            <a:endParaRPr lang="en-TW" dirty="0"/>
          </a:p>
          <a:p>
            <a:r>
              <a:rPr lang="en-TW" dirty="0"/>
              <a:t>But, are the fundamentally different?</a:t>
            </a:r>
          </a:p>
          <a:p>
            <a:endParaRPr lang="en-TW" dirty="0"/>
          </a:p>
          <a:p>
            <a:r>
              <a:rPr lang="en-TW" dirty="0"/>
              <a:t>Can there be any “connections”?</a:t>
            </a:r>
          </a:p>
        </p:txBody>
      </p:sp>
    </p:spTree>
    <p:extLst>
      <p:ext uri="{BB962C8B-B14F-4D97-AF65-F5344CB8AC3E}">
        <p14:creationId xmlns:p14="http://schemas.microsoft.com/office/powerpoint/2010/main" val="891030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Multi-Scale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768428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591221"/>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1820" y="1484168"/>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317124" y="1401216"/>
            <a:ext cx="3333778" cy="2968233"/>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83594" y="3348688"/>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89704" y="3351618"/>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097523" y="2961822"/>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grpSp>
        <p:nvGrpSpPr>
          <p:cNvPr id="12" name="Group 11">
            <a:extLst>
              <a:ext uri="{FF2B5EF4-FFF2-40B4-BE49-F238E27FC236}">
                <a16:creationId xmlns:a16="http://schemas.microsoft.com/office/drawing/2014/main" id="{788F5C02-5E45-F84A-99BC-6DE60C69C7EE}"/>
              </a:ext>
            </a:extLst>
          </p:cNvPr>
          <p:cNvGrpSpPr/>
          <p:nvPr/>
        </p:nvGrpSpPr>
        <p:grpSpPr>
          <a:xfrm>
            <a:off x="5956131" y="1791882"/>
            <a:ext cx="2867145" cy="860906"/>
            <a:chOff x="1929239" y="2947810"/>
            <a:chExt cx="5795379" cy="1625330"/>
          </a:xfrm>
        </p:grpSpPr>
        <p:sp>
          <p:nvSpPr>
            <p:cNvPr id="13" name="Oval 12">
              <a:extLst>
                <a:ext uri="{FF2B5EF4-FFF2-40B4-BE49-F238E27FC236}">
                  <a16:creationId xmlns:a16="http://schemas.microsoft.com/office/drawing/2014/main" id="{0C1D84E5-BD40-E14A-8589-9DD5AF9015A7}"/>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grpSp>
          <p:nvGrpSpPr>
            <p:cNvPr id="14" name="Group 13">
              <a:extLst>
                <a:ext uri="{FF2B5EF4-FFF2-40B4-BE49-F238E27FC236}">
                  <a16:creationId xmlns:a16="http://schemas.microsoft.com/office/drawing/2014/main" id="{7A43A64B-2641-0648-A729-09B51370B232}"/>
                </a:ext>
              </a:extLst>
            </p:cNvPr>
            <p:cNvGrpSpPr/>
            <p:nvPr/>
          </p:nvGrpSpPr>
          <p:grpSpPr>
            <a:xfrm>
              <a:off x="7340570" y="2947810"/>
              <a:ext cx="384048" cy="384048"/>
              <a:chOff x="6854952" y="3657600"/>
              <a:chExt cx="384048" cy="384048"/>
            </a:xfrm>
          </p:grpSpPr>
          <p:sp>
            <p:nvSpPr>
              <p:cNvPr id="37" name="Oval 36">
                <a:extLst>
                  <a:ext uri="{FF2B5EF4-FFF2-40B4-BE49-F238E27FC236}">
                    <a16:creationId xmlns:a16="http://schemas.microsoft.com/office/drawing/2014/main" id="{C0738905-8075-B746-A2A2-C05FB058177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sp>
            <p:nvSpPr>
              <p:cNvPr id="38" name="Oval 37">
                <a:extLst>
                  <a:ext uri="{FF2B5EF4-FFF2-40B4-BE49-F238E27FC236}">
                    <a16:creationId xmlns:a16="http://schemas.microsoft.com/office/drawing/2014/main" id="{FAC052DE-3E9B-7C4E-9994-A2B95C0E8EB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grpSp>
        <p:sp>
          <p:nvSpPr>
            <p:cNvPr id="15" name="Rounded Rectangle 14">
              <a:extLst>
                <a:ext uri="{FF2B5EF4-FFF2-40B4-BE49-F238E27FC236}">
                  <a16:creationId xmlns:a16="http://schemas.microsoft.com/office/drawing/2014/main" id="{C683A4AD-70CD-D14A-8789-594E81497EDB}"/>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Variable</a:t>
              </a:r>
            </a:p>
          </p:txBody>
        </p:sp>
        <p:sp>
          <p:nvSpPr>
            <p:cNvPr id="16" name="Rounded Rectangle 15">
              <a:extLst>
                <a:ext uri="{FF2B5EF4-FFF2-40B4-BE49-F238E27FC236}">
                  <a16:creationId xmlns:a16="http://schemas.microsoft.com/office/drawing/2014/main" id="{6678E953-626F-4445-947A-A616A3C619D3}"/>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Expression1</a:t>
              </a:r>
            </a:p>
          </p:txBody>
        </p:sp>
        <p:sp>
          <p:nvSpPr>
            <p:cNvPr id="17" name="Rounded Rectangle 16">
              <a:extLst>
                <a:ext uri="{FF2B5EF4-FFF2-40B4-BE49-F238E27FC236}">
                  <a16:creationId xmlns:a16="http://schemas.microsoft.com/office/drawing/2014/main" id="{148BFEFF-1E6F-E349-8730-BE7CFD7DB1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bg1"/>
                  </a:solidFill>
                </a:rPr>
                <a:t>Expression2</a:t>
              </a:r>
            </a:p>
          </p:txBody>
        </p:sp>
        <p:cxnSp>
          <p:nvCxnSpPr>
            <p:cNvPr id="18" name="Straight Arrow Connector 17">
              <a:extLst>
                <a:ext uri="{FF2B5EF4-FFF2-40B4-BE49-F238E27FC236}">
                  <a16:creationId xmlns:a16="http://schemas.microsoft.com/office/drawing/2014/main" id="{F05DEC41-EBBD-B24E-B0B2-B3C7F71A1720}"/>
                </a:ext>
              </a:extLst>
            </p:cNvPr>
            <p:cNvCxnSpPr>
              <a:cxnSpLocks/>
              <a:stCxn id="13" idx="7"/>
              <a:endCxn id="16"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AA6D66-4892-3A40-B9EB-10DEE181CB19}"/>
                </a:ext>
              </a:extLst>
            </p:cNvPr>
            <p:cNvCxnSpPr>
              <a:cxnSpLocks/>
              <a:stCxn id="13" idx="0"/>
              <a:endCxn id="15"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BA4004-6BC3-BD48-ABDE-94A7E46D0D8D}"/>
                </a:ext>
              </a:extLst>
            </p:cNvPr>
            <p:cNvCxnSpPr>
              <a:cxnSpLocks/>
              <a:stCxn id="15" idx="3"/>
              <a:endCxn id="37"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B6BC9E7-E5D8-A540-AA59-DFD4C7F9D45D}"/>
                </a:ext>
              </a:extLst>
            </p:cNvPr>
            <p:cNvCxnSpPr>
              <a:cxnSpLocks/>
              <a:stCxn id="16" idx="3"/>
              <a:endCxn id="17"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2F98C1-B43E-E64F-BA7E-5EC359083E88}"/>
                </a:ext>
              </a:extLst>
            </p:cNvPr>
            <p:cNvCxnSpPr>
              <a:cxnSpLocks/>
              <a:stCxn id="17" idx="3"/>
              <a:endCxn id="30"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A152DF3D-6871-4C47-BA29-159BDB85A1BC}"/>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Variable</a:t>
              </a:r>
            </a:p>
          </p:txBody>
        </p:sp>
        <p:sp>
          <p:nvSpPr>
            <p:cNvPr id="24" name="Rounded Rectangle 23">
              <a:extLst>
                <a:ext uri="{FF2B5EF4-FFF2-40B4-BE49-F238E27FC236}">
                  <a16:creationId xmlns:a16="http://schemas.microsoft.com/office/drawing/2014/main" id="{B1083C31-9225-7F42-A2D1-FF019CBD697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a:t>
              </a:r>
            </a:p>
          </p:txBody>
        </p:sp>
        <p:cxnSp>
          <p:nvCxnSpPr>
            <p:cNvPr id="25" name="Straight Arrow Connector 24">
              <a:extLst>
                <a:ext uri="{FF2B5EF4-FFF2-40B4-BE49-F238E27FC236}">
                  <a16:creationId xmlns:a16="http://schemas.microsoft.com/office/drawing/2014/main" id="{529A8F1E-3A4A-0946-886A-AE63C64559DA}"/>
                </a:ext>
              </a:extLst>
            </p:cNvPr>
            <p:cNvCxnSpPr>
              <a:cxnSpLocks/>
              <a:stCxn id="23" idx="3"/>
              <a:endCxn id="24"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8CDFF07-209D-D540-8E77-800AE2EF9CDF}"/>
                </a:ext>
              </a:extLst>
            </p:cNvPr>
            <p:cNvGrpSpPr/>
            <p:nvPr/>
          </p:nvGrpSpPr>
          <p:grpSpPr>
            <a:xfrm>
              <a:off x="2947373" y="4235049"/>
              <a:ext cx="3078345" cy="338091"/>
              <a:chOff x="2907647" y="3370617"/>
              <a:chExt cx="3078345" cy="338091"/>
            </a:xfrm>
          </p:grpSpPr>
          <p:sp>
            <p:nvSpPr>
              <p:cNvPr id="35" name="Rounded Rectangle 34">
                <a:extLst>
                  <a:ext uri="{FF2B5EF4-FFF2-40B4-BE49-F238E27FC236}">
                    <a16:creationId xmlns:a16="http://schemas.microsoft.com/office/drawing/2014/main" id="{917F19E0-6C39-6A40-8979-56E930326AB1}"/>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                           )</a:t>
                </a:r>
              </a:p>
            </p:txBody>
          </p:sp>
          <p:sp>
            <p:nvSpPr>
              <p:cNvPr id="36" name="Rounded Rectangle 35">
                <a:extLst>
                  <a:ext uri="{FF2B5EF4-FFF2-40B4-BE49-F238E27FC236}">
                    <a16:creationId xmlns:a16="http://schemas.microsoft.com/office/drawing/2014/main" id="{C3312038-AF9D-9E44-859A-6E0150ADFE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Expression</a:t>
                </a:r>
              </a:p>
            </p:txBody>
          </p:sp>
        </p:grpSp>
        <p:sp>
          <p:nvSpPr>
            <p:cNvPr id="27" name="Rounded Rectangle 26">
              <a:extLst>
                <a:ext uri="{FF2B5EF4-FFF2-40B4-BE49-F238E27FC236}">
                  <a16:creationId xmlns:a16="http://schemas.microsoft.com/office/drawing/2014/main" id="{15ECD5CD-EA92-9240-B761-87FB88A99798}"/>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dirty="0">
                  <a:solidFill>
                    <a:schemeClr val="tx1"/>
                  </a:solidFill>
                </a:rPr>
                <a:t>𝜆</a:t>
              </a:r>
            </a:p>
          </p:txBody>
        </p:sp>
        <p:cxnSp>
          <p:nvCxnSpPr>
            <p:cNvPr id="28" name="Straight Arrow Connector 27">
              <a:extLst>
                <a:ext uri="{FF2B5EF4-FFF2-40B4-BE49-F238E27FC236}">
                  <a16:creationId xmlns:a16="http://schemas.microsoft.com/office/drawing/2014/main" id="{35502F11-2CD2-A84A-8478-62B8A9F9454B}"/>
                </a:ext>
              </a:extLst>
            </p:cNvPr>
            <p:cNvCxnSpPr>
              <a:cxnSpLocks/>
              <a:stCxn id="27" idx="3"/>
              <a:endCxn id="23"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B6FEC18-C836-C84E-9262-7A6B32102D89}"/>
                </a:ext>
              </a:extLst>
            </p:cNvPr>
            <p:cNvCxnSpPr>
              <a:cxnSpLocks/>
              <a:stCxn id="24" idx="3"/>
              <a:endCxn id="30"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E5B2C21-00AE-DA48-BC12-C2F0580F856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a:p>
          </p:txBody>
        </p:sp>
        <p:cxnSp>
          <p:nvCxnSpPr>
            <p:cNvPr id="31" name="Straight Arrow Connector 30">
              <a:extLst>
                <a:ext uri="{FF2B5EF4-FFF2-40B4-BE49-F238E27FC236}">
                  <a16:creationId xmlns:a16="http://schemas.microsoft.com/office/drawing/2014/main" id="{9D547DCC-992E-C746-8967-EC2713E9DAA7}"/>
                </a:ext>
              </a:extLst>
            </p:cNvPr>
            <p:cNvCxnSpPr>
              <a:cxnSpLocks/>
              <a:stCxn id="35" idx="3"/>
              <a:endCxn id="30"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6A20CC-FC43-2D42-BF3F-DC4757FA2D0E}"/>
                </a:ext>
              </a:extLst>
            </p:cNvPr>
            <p:cNvCxnSpPr>
              <a:cxnSpLocks/>
              <a:stCxn id="13" idx="6"/>
              <a:endCxn id="2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9EC22E4-BD2D-FF4C-B4A2-331073D897A0}"/>
                </a:ext>
              </a:extLst>
            </p:cNvPr>
            <p:cNvCxnSpPr>
              <a:cxnSpLocks/>
              <a:stCxn id="13" idx="5"/>
              <a:endCxn id="35"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8314EE6F-0B93-C645-9231-38F40FA1A8AC}"/>
                </a:ext>
              </a:extLst>
            </p:cNvPr>
            <p:cNvCxnSpPr>
              <a:cxnSpLocks/>
              <a:stCxn id="30" idx="6"/>
              <a:endCxn id="13"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675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Some idea of Implementation?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cs typeface="Arial"/>
                <a:sym typeface="Arial"/>
              </a:rPr>
              <a:t>Huawei VP Mr. Yang Shaoqing</a:t>
            </a:r>
          </a:p>
        </p:txBody>
      </p:sp>
      <p:pic>
        <p:nvPicPr>
          <p:cNvPr id="6" name="Picture 5">
            <a:extLst>
              <a:ext uri="{FF2B5EF4-FFF2-40B4-BE49-F238E27FC236}">
                <a16:creationId xmlns:a16="http://schemas.microsoft.com/office/drawing/2014/main" id="{A90754A6-4F61-AF42-AD27-4FCDBF1AD647}"/>
              </a:ext>
            </a:extLst>
          </p:cNvPr>
          <p:cNvPicPr>
            <a:picLocks noChangeAspect="1"/>
          </p:cNvPicPr>
          <p:nvPr/>
        </p:nvPicPr>
        <p:blipFill>
          <a:blip r:embed="rId3"/>
          <a:stretch>
            <a:fillRect/>
          </a:stretch>
        </p:blipFill>
        <p:spPr>
          <a:xfrm>
            <a:off x="990600" y="1058340"/>
            <a:ext cx="7162800" cy="3184604"/>
          </a:xfrm>
          <a:prstGeom prst="rect">
            <a:avLst/>
          </a:prstGeom>
        </p:spPr>
      </p:pic>
      <p:sp>
        <p:nvSpPr>
          <p:cNvPr id="2" name="TextBox 1">
            <a:extLst>
              <a:ext uri="{FF2B5EF4-FFF2-40B4-BE49-F238E27FC236}">
                <a16:creationId xmlns:a16="http://schemas.microsoft.com/office/drawing/2014/main" id="{2660AB67-9B6B-B347-88E7-4D562AADED10}"/>
              </a:ext>
            </a:extLst>
          </p:cNvPr>
          <p:cNvSpPr txBox="1"/>
          <p:nvPr/>
        </p:nvSpPr>
        <p:spPr>
          <a:xfrm>
            <a:off x="2196991" y="4329726"/>
            <a:ext cx="475001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Jonas Freeman,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Organizer of the 2020 Complexity Coherence Conference</a:t>
            </a:r>
          </a:p>
        </p:txBody>
      </p:sp>
    </p:spTree>
    <p:extLst>
      <p:ext uri="{BB962C8B-B14F-4D97-AF65-F5344CB8AC3E}">
        <p14:creationId xmlns:p14="http://schemas.microsoft.com/office/powerpoint/2010/main" val="698280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Some idea of Implementation?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cs typeface="Arial"/>
                <a:sym typeface="Arial"/>
              </a:rPr>
              <a:t>Huawei VP Mr. Yang Shaoqing</a:t>
            </a:r>
          </a:p>
        </p:txBody>
      </p:sp>
      <p:sp>
        <p:nvSpPr>
          <p:cNvPr id="2" name="TextBox 1">
            <a:extLst>
              <a:ext uri="{FF2B5EF4-FFF2-40B4-BE49-F238E27FC236}">
                <a16:creationId xmlns:a16="http://schemas.microsoft.com/office/drawing/2014/main" id="{2660AB67-9B6B-B347-88E7-4D562AADED10}"/>
              </a:ext>
            </a:extLst>
          </p:cNvPr>
          <p:cNvSpPr txBox="1"/>
          <p:nvPr/>
        </p:nvSpPr>
        <p:spPr>
          <a:xfrm>
            <a:off x="1555845" y="4698475"/>
            <a:ext cx="640271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Arthur Dahl is one of the Speaker the 2020 Complexity Coherence Conference</a:t>
            </a:r>
          </a:p>
        </p:txBody>
      </p:sp>
      <p:pic>
        <p:nvPicPr>
          <p:cNvPr id="3" name="Picture 2">
            <a:extLst>
              <a:ext uri="{FF2B5EF4-FFF2-40B4-BE49-F238E27FC236}">
                <a16:creationId xmlns:a16="http://schemas.microsoft.com/office/drawing/2014/main" id="{B4ED9D4D-F78C-7842-8DF2-08B6796194EC}"/>
              </a:ext>
            </a:extLst>
          </p:cNvPr>
          <p:cNvPicPr>
            <a:picLocks noChangeAspect="1"/>
          </p:cNvPicPr>
          <p:nvPr/>
        </p:nvPicPr>
        <p:blipFill>
          <a:blip r:embed="rId3"/>
          <a:stretch>
            <a:fillRect/>
          </a:stretch>
        </p:blipFill>
        <p:spPr>
          <a:xfrm>
            <a:off x="1567719" y="1156661"/>
            <a:ext cx="2274725" cy="3402878"/>
          </a:xfrm>
          <a:prstGeom prst="rect">
            <a:avLst/>
          </a:prstGeom>
        </p:spPr>
      </p:pic>
      <p:sp>
        <p:nvSpPr>
          <p:cNvPr id="4" name="TextBox 3">
            <a:extLst>
              <a:ext uri="{FF2B5EF4-FFF2-40B4-BE49-F238E27FC236}">
                <a16:creationId xmlns:a16="http://schemas.microsoft.com/office/drawing/2014/main" id="{3D6C56A2-8046-C443-845C-08293BBB4B10}"/>
              </a:ext>
            </a:extLst>
          </p:cNvPr>
          <p:cNvSpPr txBox="1"/>
          <p:nvPr/>
        </p:nvSpPr>
        <p:spPr>
          <a:xfrm>
            <a:off x="4224759" y="1103773"/>
            <a:ext cx="3715474" cy="738664"/>
          </a:xfrm>
          <a:prstGeom prst="rect">
            <a:avLst/>
          </a:prstGeom>
          <a:noFill/>
        </p:spPr>
        <p:txBody>
          <a:bodyPr wrap="square" rtlCol="0">
            <a:spAutoFit/>
          </a:bodyPr>
          <a:lstStyle/>
          <a:p>
            <a:r>
              <a:rPr lang="en-TW" dirty="0"/>
              <a:t>Any system of governance must deal with two complementary criteria: </a:t>
            </a:r>
            <a:r>
              <a:rPr lang="en-TW" b="1" i="1" dirty="0"/>
              <a:t>Soundness</a:t>
            </a:r>
            <a:r>
              <a:rPr lang="en-TW" dirty="0"/>
              <a:t> and </a:t>
            </a:r>
            <a:r>
              <a:rPr lang="en-TW" b="1" i="1" dirty="0"/>
              <a:t>Completeness</a:t>
            </a:r>
          </a:p>
        </p:txBody>
      </p:sp>
      <p:sp>
        <p:nvSpPr>
          <p:cNvPr id="7" name="TextBox 6">
            <a:extLst>
              <a:ext uri="{FF2B5EF4-FFF2-40B4-BE49-F238E27FC236}">
                <a16:creationId xmlns:a16="http://schemas.microsoft.com/office/drawing/2014/main" id="{8E0B244A-50CB-DF43-963C-53B17C06B1C9}"/>
              </a:ext>
            </a:extLst>
          </p:cNvPr>
          <p:cNvSpPr txBox="1"/>
          <p:nvPr/>
        </p:nvSpPr>
        <p:spPr>
          <a:xfrm>
            <a:off x="4097437" y="2187543"/>
            <a:ext cx="4861368" cy="1477328"/>
          </a:xfrm>
          <a:prstGeom prst="rect">
            <a:avLst/>
          </a:prstGeom>
          <a:noFill/>
        </p:spPr>
        <p:txBody>
          <a:bodyPr wrap="square" rtlCol="0">
            <a:spAutoFit/>
          </a:bodyPr>
          <a:lstStyle/>
          <a:p>
            <a:r>
              <a:rPr lang="en-TW" sz="1800" dirty="0"/>
              <a:t>Foundation of Global Governance on p.445:</a:t>
            </a:r>
          </a:p>
          <a:p>
            <a:pPr marL="285750" indent="-285750">
              <a:buFont typeface="Arial" panose="020B0604020202020204" pitchFamily="34" charset="0"/>
              <a:buChar char="•"/>
            </a:pPr>
            <a:r>
              <a:rPr lang="en-US" sz="1800" dirty="0"/>
              <a:t>Accountability</a:t>
            </a:r>
          </a:p>
          <a:p>
            <a:pPr marL="285750" indent="-285750">
              <a:buFont typeface="Arial" panose="020B0604020202020204" pitchFamily="34" charset="0"/>
              <a:buChar char="•"/>
            </a:pPr>
            <a:r>
              <a:rPr lang="en-US" sz="1800" dirty="0"/>
              <a:t>Transparency</a:t>
            </a:r>
          </a:p>
          <a:p>
            <a:pPr marL="285750" indent="-285750">
              <a:buFont typeface="Arial" panose="020B0604020202020204" pitchFamily="34" charset="0"/>
              <a:buChar char="•"/>
            </a:pPr>
            <a:r>
              <a:rPr lang="en-US" sz="1800" dirty="0"/>
              <a:t>Consultation </a:t>
            </a:r>
          </a:p>
          <a:p>
            <a:pPr marL="285750" indent="-285750">
              <a:buFont typeface="Arial" panose="020B0604020202020204" pitchFamily="34" charset="0"/>
              <a:buChar char="•"/>
            </a:pPr>
            <a:r>
              <a:rPr lang="en-US" sz="1800" dirty="0"/>
              <a:t>The rule of law </a:t>
            </a:r>
          </a:p>
        </p:txBody>
      </p:sp>
      <p:pic>
        <p:nvPicPr>
          <p:cNvPr id="8" name="Picture 7">
            <a:hlinkClick r:id="rId4"/>
            <a:extLst>
              <a:ext uri="{FF2B5EF4-FFF2-40B4-BE49-F238E27FC236}">
                <a16:creationId xmlns:a16="http://schemas.microsoft.com/office/drawing/2014/main" id="{F1A04B5A-78B8-2B44-BCF2-981F674EAEA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03029" y="2707497"/>
            <a:ext cx="2181214" cy="1707037"/>
          </a:xfrm>
          <a:prstGeom prst="rect">
            <a:avLst/>
          </a:prstGeom>
        </p:spPr>
      </p:pic>
      <p:sp>
        <p:nvSpPr>
          <p:cNvPr id="9" name="TextBox 8">
            <a:extLst>
              <a:ext uri="{FF2B5EF4-FFF2-40B4-BE49-F238E27FC236}">
                <a16:creationId xmlns:a16="http://schemas.microsoft.com/office/drawing/2014/main" id="{13146F15-9DF0-4341-A7EA-526977209B55}"/>
              </a:ext>
            </a:extLst>
          </p:cNvPr>
          <p:cNvSpPr txBox="1"/>
          <p:nvPr/>
        </p:nvSpPr>
        <p:spPr>
          <a:xfrm>
            <a:off x="6321868" y="4414534"/>
            <a:ext cx="2143536" cy="261610"/>
          </a:xfrm>
          <a:prstGeom prst="rect">
            <a:avLst/>
          </a:prstGeom>
          <a:noFill/>
        </p:spPr>
        <p:txBody>
          <a:bodyPr wrap="none" rtlCol="0">
            <a:spAutoFit/>
          </a:bodyPr>
          <a:lstStyle/>
          <a:p>
            <a:r>
              <a:rPr lang="en-TW" sz="1100" dirty="0"/>
              <a:t>Wikipedia: </a:t>
            </a:r>
            <a:r>
              <a:rPr lang="en-TW" sz="1100" dirty="0">
                <a:hlinkClick r:id="rId4"/>
              </a:rPr>
              <a:t>Amartya Kumar Sen</a:t>
            </a:r>
            <a:endParaRPr lang="en-TW" sz="1100" dirty="0"/>
          </a:p>
        </p:txBody>
      </p:sp>
    </p:spTree>
    <p:extLst>
      <p:ext uri="{BB962C8B-B14F-4D97-AF65-F5344CB8AC3E}">
        <p14:creationId xmlns:p14="http://schemas.microsoft.com/office/powerpoint/2010/main" val="593102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en-US" altLang="zh-CN" sz="3300" spc="225" dirty="0">
                <a:ea typeface="华文新魏" panose="02010800040101010101" pitchFamily="2" charset="-122"/>
                <a:cs typeface="Adobe 繁黑體 Std B"/>
              </a:rPr>
              <a:t>The arrow diagram in Cyberspace</a:t>
            </a:r>
            <a:endParaRPr lang="zh-CN" altLang="en-US" sz="3300" spc="225" dirty="0">
              <a:ea typeface="华文新魏" panose="02010800040101010101" pitchFamily="2" charset="-122"/>
              <a:cs typeface="Adobe 繁黑體 Std B"/>
            </a:endParaRPr>
          </a:p>
        </p:txBody>
      </p:sp>
      <p:sp>
        <p:nvSpPr>
          <p:cNvPr id="4" name="Up Arrow 3"/>
          <p:cNvSpPr/>
          <p:nvPr/>
        </p:nvSpPr>
        <p:spPr>
          <a:xfrm>
            <a:off x="4954218" y="1332687"/>
            <a:ext cx="1325296"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350" b="1" kern="1200" dirty="0">
                <a:solidFill>
                  <a:schemeClr val="tx1"/>
                </a:solidFill>
                <a:latin typeface="Weibei SC" panose="03000800000000000000" pitchFamily="66" charset="-128"/>
                <a:ea typeface="宋体" panose="02010600030101010101" pitchFamily="2" charset="-122"/>
              </a:rPr>
              <a:t>Far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rgbClr val="FF0000"/>
                </a:solidFill>
                <a:latin typeface="Weibei SC" panose="03000800000000000000" pitchFamily="66" charset="-128"/>
                <a:ea typeface="Weibei SC" panose="03000800000000000000" pitchFamily="66" charset="-128"/>
              </a:rPr>
              <a:t>Space</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chemeClr val="tx1"/>
                </a:solidFill>
                <a:latin typeface="+mn-ea"/>
              </a:rPr>
              <a:t>Near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050" b="1" dirty="0">
                <a:solidFill>
                  <a:schemeClr val="tx1"/>
                </a:solidFill>
                <a:latin typeface="+mn-ea"/>
                <a:cs typeface="+mn-ea"/>
              </a:rPr>
              <a:t>Before</a:t>
            </a:r>
            <a:r>
              <a:rPr lang="en-US" sz="1350" b="1" kern="1200" dirty="0">
                <a:solidFill>
                  <a:srgbClr val="FF0000"/>
                </a:solidFill>
                <a:latin typeface="+mn-ea"/>
                <a:cs typeface="+mn-ea"/>
              </a:rPr>
              <a:t>                                     </a:t>
            </a:r>
            <a:r>
              <a:rPr lang="en-US" altLang="zh-CN" sz="1350" b="1" kern="1200" dirty="0">
                <a:solidFill>
                  <a:srgbClr val="FF0000"/>
                </a:solidFill>
                <a:latin typeface="+mn-ea"/>
                <a:cs typeface="+mn-ea"/>
              </a:rPr>
              <a:t>Time                   </a:t>
            </a:r>
            <a:r>
              <a:rPr lang="en-US" altLang="zh-CN" sz="1350" b="1" kern="1200" dirty="0">
                <a:solidFill>
                  <a:schemeClr val="tx1"/>
                </a:solidFill>
                <a:latin typeface="+mn-ea"/>
                <a:cs typeface="+mn-ea"/>
              </a:rPr>
              <a:t>After</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390979" y="4867026"/>
            <a:ext cx="2690204" cy="219291"/>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13" name="Picture 12">
            <a:extLst>
              <a:ext uri="{FF2B5EF4-FFF2-40B4-BE49-F238E27FC236}">
                <a16:creationId xmlns:a16="http://schemas.microsoft.com/office/drawing/2014/main" id="{499CE48F-9F0C-4047-BC91-E090A65EFB5F}"/>
              </a:ext>
            </a:extLst>
          </p:cNvPr>
          <p:cNvPicPr>
            <a:picLocks noChangeAspect="1"/>
          </p:cNvPicPr>
          <p:nvPr/>
        </p:nvPicPr>
        <p:blipFill>
          <a:blip r:embed="rId4"/>
          <a:stretch>
            <a:fillRect/>
          </a:stretch>
        </p:blipFill>
        <p:spPr>
          <a:xfrm>
            <a:off x="259005" y="1745415"/>
            <a:ext cx="1748513" cy="2649262"/>
          </a:xfrm>
          <a:prstGeom prst="rect">
            <a:avLst/>
          </a:prstGeom>
        </p:spPr>
      </p:pic>
      <p:pic>
        <p:nvPicPr>
          <p:cNvPr id="14" name="Picture 2">
            <a:extLst>
              <a:ext uri="{FF2B5EF4-FFF2-40B4-BE49-F238E27FC236}">
                <a16:creationId xmlns:a16="http://schemas.microsoft.com/office/drawing/2014/main" id="{767F2AFD-4050-9B40-8AFE-95055BB5875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7727" y="852586"/>
            <a:ext cx="1487252" cy="429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06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The version that includes modern </a:t>
            </a:r>
            <a:r>
              <a:rPr lang="en-US" b="1" i="1" dirty="0"/>
              <a:t>cybernetic</a:t>
            </a:r>
            <a:r>
              <a:rPr lang="en-US" dirty="0"/>
              <a:t> tools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94370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 Sound Foundation for Computational Tools?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50D86244-EE36-264E-8704-051E9BE5D1D7}"/>
              </a:ext>
            </a:extLst>
          </p:cNvPr>
          <p:cNvPicPr>
            <a:picLocks noChangeAspect="1"/>
          </p:cNvPicPr>
          <p:nvPr/>
        </p:nvPicPr>
        <p:blipFill>
          <a:blip r:embed="rId3"/>
          <a:stretch>
            <a:fillRect/>
          </a:stretch>
        </p:blipFill>
        <p:spPr>
          <a:xfrm>
            <a:off x="2351911" y="838312"/>
            <a:ext cx="4440176" cy="3290043"/>
          </a:xfrm>
          <a:prstGeom prst="rect">
            <a:avLst/>
          </a:prstGeom>
        </p:spPr>
      </p:pic>
      <p:sp>
        <p:nvSpPr>
          <p:cNvPr id="5" name="TextBox 4">
            <a:extLst>
              <a:ext uri="{FF2B5EF4-FFF2-40B4-BE49-F238E27FC236}">
                <a16:creationId xmlns:a16="http://schemas.microsoft.com/office/drawing/2014/main" id="{EE34D319-2B58-BF4E-BBFF-079735E329E9}"/>
              </a:ext>
            </a:extLst>
          </p:cNvPr>
          <p:cNvSpPr txBox="1"/>
          <p:nvPr/>
        </p:nvSpPr>
        <p:spPr>
          <a:xfrm>
            <a:off x="3007307" y="4194761"/>
            <a:ext cx="3129383" cy="307777"/>
          </a:xfrm>
          <a:prstGeom prst="rect">
            <a:avLst/>
          </a:prstGeom>
          <a:noFill/>
        </p:spPr>
        <p:txBody>
          <a:bodyPr wrap="none" rtlCol="0">
            <a:spAutoFit/>
          </a:bodyPr>
          <a:lstStyle/>
          <a:p>
            <a:r>
              <a:rPr lang="en-TW" dirty="0"/>
              <a:t>A commercial by a German company</a:t>
            </a:r>
          </a:p>
        </p:txBody>
      </p:sp>
      <p:sp>
        <p:nvSpPr>
          <p:cNvPr id="6" name="Rectangle 5">
            <a:extLst>
              <a:ext uri="{FF2B5EF4-FFF2-40B4-BE49-F238E27FC236}">
                <a16:creationId xmlns:a16="http://schemas.microsoft.com/office/drawing/2014/main" id="{547DB107-DFAD-6247-A1A4-9F569C26CE43}"/>
              </a:ext>
            </a:extLst>
          </p:cNvPr>
          <p:cNvSpPr/>
          <p:nvPr/>
        </p:nvSpPr>
        <p:spPr>
          <a:xfrm>
            <a:off x="500559" y="4501000"/>
            <a:ext cx="8520599" cy="400110"/>
          </a:xfrm>
          <a:prstGeom prst="rect">
            <a:avLst/>
          </a:prstGeom>
        </p:spPr>
        <p:txBody>
          <a:bodyPr wrap="square">
            <a:spAutoFit/>
          </a:bodyPr>
          <a:lstStyle/>
          <a:p>
            <a:r>
              <a:rPr lang="en-US" sz="1000" dirty="0">
                <a:solidFill>
                  <a:srgbClr val="111111"/>
                </a:solidFill>
                <a:latin typeface="Open Sans"/>
              </a:rPr>
              <a:t>The website of </a:t>
            </a:r>
            <a:r>
              <a:rPr lang="en-US" sz="1000" dirty="0" err="1">
                <a:solidFill>
                  <a:srgbClr val="111111"/>
                </a:solidFill>
                <a:latin typeface="Open Sans"/>
                <a:hlinkClick r:id="rId4"/>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spTree>
    <p:extLst>
      <p:ext uri="{BB962C8B-B14F-4D97-AF65-F5344CB8AC3E}">
        <p14:creationId xmlns:p14="http://schemas.microsoft.com/office/powerpoint/2010/main" val="1824145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r>
              <a:t>All events are Emerging Events</a:t>
            </a:r>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cs typeface="Arial"/>
                <a:sym typeface="Arial"/>
              </a:rPr>
              <a:t>Emerging cases or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cs typeface="Arial"/>
                <a:sym typeface="Arial"/>
              </a:rPr>
              <a:t>s</a:t>
            </a: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ystematic attacks</a:t>
            </a:r>
          </a:p>
        </p:txBody>
      </p:sp>
      <p:grpSp>
        <p:nvGrpSpPr>
          <p:cNvPr id="8" name="Group 7">
            <a:extLst>
              <a:ext uri="{FF2B5EF4-FFF2-40B4-BE49-F238E27FC236}">
                <a16:creationId xmlns:a16="http://schemas.microsoft.com/office/drawing/2014/main" id="{F0883E4F-7DBB-8840-9905-AFAEC05FD54D}"/>
              </a:ext>
            </a:extLst>
          </p:cNvPr>
          <p:cNvGrpSpPr/>
          <p:nvPr/>
        </p:nvGrpSpPr>
        <p:grpSpPr>
          <a:xfrm>
            <a:off x="703743" y="855670"/>
            <a:ext cx="1534961" cy="3975816"/>
            <a:chOff x="660845" y="772594"/>
            <a:chExt cx="1534961" cy="3975816"/>
          </a:xfrm>
        </p:grpSpPr>
        <p:pic>
          <p:nvPicPr>
            <p:cNvPr id="5" name="Picture 4">
              <a:extLst>
                <a:ext uri="{FF2B5EF4-FFF2-40B4-BE49-F238E27FC236}">
                  <a16:creationId xmlns:a16="http://schemas.microsoft.com/office/drawing/2014/main" id="{AD40B04C-FF68-5A4C-8017-71512E847C19}"/>
                </a:ext>
              </a:extLst>
            </p:cNvPr>
            <p:cNvPicPr>
              <a:picLocks noChangeAspect="1"/>
            </p:cNvPicPr>
            <p:nvPr/>
          </p:nvPicPr>
          <p:blipFill>
            <a:blip r:embed="rId7"/>
            <a:stretch>
              <a:fillRect/>
            </a:stretch>
          </p:blipFill>
          <p:spPr>
            <a:xfrm>
              <a:off x="660845" y="3143038"/>
              <a:ext cx="1534961" cy="1605372"/>
            </a:xfrm>
            <a:prstGeom prst="rect">
              <a:avLst/>
            </a:prstGeom>
          </p:spPr>
        </p:pic>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660845" y="772594"/>
              <a:ext cx="1534960" cy="2370444"/>
            </a:xfrm>
            <a:prstGeom prst="rect">
              <a:avLst/>
            </a:prstGeom>
          </p:spPr>
        </p:pic>
      </p:grpSp>
      <p:graphicFrame>
        <p:nvGraphicFramePr>
          <p:cNvPr id="6" name="Diagram 5">
            <a:extLst>
              <a:ext uri="{FF2B5EF4-FFF2-40B4-BE49-F238E27FC236}">
                <a16:creationId xmlns:a16="http://schemas.microsoft.com/office/drawing/2014/main" id="{83127E99-0611-D84C-B315-0F62663D65DC}"/>
              </a:ext>
            </a:extLst>
          </p:cNvPr>
          <p:cNvGraphicFramePr/>
          <p:nvPr>
            <p:extLst>
              <p:ext uri="{D42A27DB-BD31-4B8C-83A1-F6EECF244321}">
                <p14:modId xmlns:p14="http://schemas.microsoft.com/office/powerpoint/2010/main" val="1771811884"/>
              </p:ext>
            </p:extLst>
          </p:nvPr>
        </p:nvGraphicFramePr>
        <p:xfrm>
          <a:off x="6388575" y="2457531"/>
          <a:ext cx="2231172" cy="21664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A78703C4-E2CD-D64D-8BF9-DE6F00D5A84B}"/>
              </a:ext>
            </a:extLst>
          </p:cNvPr>
          <p:cNvSpPr txBox="1"/>
          <p:nvPr/>
        </p:nvSpPr>
        <p:spPr>
          <a:xfrm>
            <a:off x="6344388" y="4790651"/>
            <a:ext cx="231954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Maslow’s Hierarchy of Needs</a:t>
            </a:r>
          </a:p>
        </p:txBody>
      </p:sp>
      <p:cxnSp>
        <p:nvCxnSpPr>
          <p:cNvPr id="11" name="Straight Arrow Connector 10">
            <a:extLst>
              <a:ext uri="{FF2B5EF4-FFF2-40B4-BE49-F238E27FC236}">
                <a16:creationId xmlns:a16="http://schemas.microsoft.com/office/drawing/2014/main" id="{E5AF393E-D383-4B44-A32B-43413DF37BBB}"/>
              </a:ext>
            </a:extLst>
          </p:cNvPr>
          <p:cNvCxnSpPr>
            <a:cxnSpLocks/>
          </p:cNvCxnSpPr>
          <p:nvPr/>
        </p:nvCxnSpPr>
        <p:spPr>
          <a:xfrm flipH="1" flipV="1">
            <a:off x="6685936" y="2040892"/>
            <a:ext cx="344129" cy="977611"/>
          </a:xfrm>
          <a:prstGeom prst="straightConnector1">
            <a:avLst/>
          </a:prstGeom>
          <a:noFill/>
          <a:ln w="1270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0912206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318584452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441180" y="3104174"/>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Tree>
    <p:extLst>
      <p:ext uri="{BB962C8B-B14F-4D97-AF65-F5344CB8AC3E}">
        <p14:creationId xmlns:p14="http://schemas.microsoft.com/office/powerpoint/2010/main" val="83149056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An Industrial Approach to Data and Story Telling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C230D6-34AC-8242-89DE-81279AF7CB36}"/>
              </a:ext>
            </a:extLst>
          </p:cNvPr>
          <p:cNvPicPr>
            <a:picLocks noChangeAspect="1"/>
          </p:cNvPicPr>
          <p:nvPr/>
        </p:nvPicPr>
        <p:blipFill>
          <a:blip r:embed="rId3"/>
          <a:stretch>
            <a:fillRect/>
          </a:stretch>
        </p:blipFill>
        <p:spPr>
          <a:xfrm>
            <a:off x="1975370" y="1109260"/>
            <a:ext cx="5193259" cy="3553957"/>
          </a:xfrm>
          <a:prstGeom prst="rect">
            <a:avLst/>
          </a:prstGeom>
        </p:spPr>
      </p:pic>
    </p:spTree>
    <p:extLst>
      <p:ext uri="{BB962C8B-B14F-4D97-AF65-F5344CB8AC3E}">
        <p14:creationId xmlns:p14="http://schemas.microsoft.com/office/powerpoint/2010/main" val="17440553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Modern Curriculum in Broader Context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6" y="1259660"/>
            <a:ext cx="8055088" cy="3161622"/>
          </a:xfrm>
          <a:prstGeom prst="rect">
            <a:avLst/>
          </a:prstGeom>
        </p:spPr>
      </p:pic>
    </p:spTree>
    <p:extLst>
      <p:ext uri="{BB962C8B-B14F-4D97-AF65-F5344CB8AC3E}">
        <p14:creationId xmlns:p14="http://schemas.microsoft.com/office/powerpoint/2010/main" val="2066980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416400"/>
          </a:xfrm>
        </p:spPr>
        <p:txBody>
          <a:bodyPr/>
          <a:lstStyle/>
          <a:p>
            <a:r>
              <a:rPr lang="en-US" dirty="0"/>
              <a:t>A cognitive foundation must be Trans-Disciplinary:</a:t>
            </a:r>
          </a:p>
          <a:p>
            <a:pPr lvl="1"/>
            <a:r>
              <a:rPr lang="en-US" b="1" i="1" dirty="0"/>
              <a:t>All</a:t>
            </a:r>
            <a:r>
              <a:rPr lang="en-US" dirty="0"/>
              <a:t> Representable Data Types can be encoded in the Namespace of Lattice/</a:t>
            </a:r>
            <a:r>
              <a:rPr lang="en-US" dirty="0" err="1"/>
              <a:t>Poset</a:t>
            </a:r>
            <a:endParaRPr lang="en-US" dirty="0"/>
          </a:p>
          <a:p>
            <a:pPr lvl="1"/>
            <a:r>
              <a:rPr lang="en-US" dirty="0"/>
              <a:t>Computation/Decision is a process of incremental “Approximation” in Lattice space</a:t>
            </a:r>
          </a:p>
          <a:p>
            <a:pPr lvl="1"/>
            <a:r>
              <a:rPr lang="en-US" dirty="0"/>
              <a:t>Since all things are represented as Lattice, so that </a:t>
            </a:r>
            <a:r>
              <a:rPr lang="en-US" b="1" i="1" dirty="0"/>
              <a:t>all</a:t>
            </a:r>
            <a:r>
              <a:rPr lang="en-US" dirty="0"/>
              <a:t> procedures are iterative/recursive.</a:t>
            </a:r>
          </a:p>
          <a:p>
            <a:r>
              <a:rPr lang="en-US" dirty="0"/>
              <a:t>Modern cognitive foundation is mixed up with Technologies:</a:t>
            </a:r>
          </a:p>
          <a:p>
            <a:pPr lvl="1"/>
            <a:r>
              <a:rPr lang="en-US" b="1" i="1" dirty="0"/>
              <a:t>Why</a:t>
            </a:r>
            <a:r>
              <a:rPr lang="en-US" dirty="0"/>
              <a:t>: Scalable, and transparent data infrastructures are necessary pillars for social justice.</a:t>
            </a:r>
          </a:p>
          <a:p>
            <a:pPr lvl="1"/>
            <a:r>
              <a:rPr lang="en-US" b="1" i="1" dirty="0"/>
              <a:t>How</a:t>
            </a:r>
            <a:r>
              <a:rPr lang="en-US" dirty="0"/>
              <a:t>: An integrative, yet publicly available curriculum is essential for social equality</a:t>
            </a:r>
          </a:p>
          <a:p>
            <a:pPr lvl="1"/>
            <a:r>
              <a:rPr lang="en-US" b="1" i="1" dirty="0"/>
              <a:t>What</a:t>
            </a:r>
            <a:r>
              <a:rPr lang="en-US" dirty="0"/>
              <a:t>: Whether and when to adopt this curriculum becomes personal choices…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What I learned this weekend?</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a:stretch>
            <a:fillRect/>
          </a:stretch>
        </p:blipFill>
        <p:spPr>
          <a:xfrm>
            <a:off x="1621740" y="841041"/>
            <a:ext cx="5900519" cy="3822176"/>
          </a:xfrm>
          <a:prstGeom prst="rect">
            <a:avLst/>
          </a:prstGeom>
        </p:spPr>
      </p:pic>
      <p:sp>
        <p:nvSpPr>
          <p:cNvPr id="3" name="TextBox 2">
            <a:extLst>
              <a:ext uri="{FF2B5EF4-FFF2-40B4-BE49-F238E27FC236}">
                <a16:creationId xmlns:a16="http://schemas.microsoft.com/office/drawing/2014/main" id="{F155F860-9085-1347-934E-9C61D473A043}"/>
              </a:ext>
            </a:extLst>
          </p:cNvPr>
          <p:cNvSpPr txBox="1"/>
          <p:nvPr/>
        </p:nvSpPr>
        <p:spPr>
          <a:xfrm>
            <a:off x="2653845" y="4749040"/>
            <a:ext cx="3836307" cy="307777"/>
          </a:xfrm>
          <a:prstGeom prst="rect">
            <a:avLst/>
          </a:prstGeom>
          <a:noFill/>
        </p:spPr>
        <p:txBody>
          <a:bodyPr wrap="none" rtlCol="0">
            <a:spAutoFit/>
          </a:bodyPr>
          <a:lstStyle/>
          <a:p>
            <a:r>
              <a:rPr lang="en-TW" dirty="0"/>
              <a:t>A possible candidate for “Enlightened” metrics</a:t>
            </a:r>
          </a:p>
        </p:txBody>
      </p:sp>
    </p:spTree>
    <p:extLst>
      <p:ext uri="{BB962C8B-B14F-4D97-AF65-F5344CB8AC3E}">
        <p14:creationId xmlns:p14="http://schemas.microsoft.com/office/powerpoint/2010/main" val="539387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What makes a metric system “sound and complete”?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96" y="1688521"/>
            <a:ext cx="3857407" cy="2498710"/>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88805" y="1264046"/>
            <a:ext cx="4564784" cy="32713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5001768" y="4663217"/>
            <a:ext cx="2920992" cy="307777"/>
          </a:xfrm>
          <a:prstGeom prst="rect">
            <a:avLst/>
          </a:prstGeom>
          <a:noFill/>
        </p:spPr>
        <p:txBody>
          <a:bodyPr wrap="none" rtlCol="0">
            <a:spAutoFit/>
          </a:bodyPr>
          <a:lstStyle/>
          <a:p>
            <a:r>
              <a:rPr lang="en-US" dirty="0"/>
              <a:t>Image source: by </a:t>
            </a:r>
            <a:r>
              <a:rPr lang="en-US" dirty="0">
                <a:hlinkClick r:id="rId4"/>
              </a:rPr>
              <a:t>Suleiman Shehu</a:t>
            </a:r>
            <a:endParaRPr lang="en-TW" dirty="0"/>
          </a:p>
        </p:txBody>
      </p:sp>
      <p:sp>
        <p:nvSpPr>
          <p:cNvPr id="6" name="TextBox 5">
            <a:extLst>
              <a:ext uri="{FF2B5EF4-FFF2-40B4-BE49-F238E27FC236}">
                <a16:creationId xmlns:a16="http://schemas.microsoft.com/office/drawing/2014/main" id="{E1C1BD6C-7957-3548-8B65-1DCF2234B7A6}"/>
              </a:ext>
            </a:extLst>
          </p:cNvPr>
          <p:cNvSpPr txBox="1"/>
          <p:nvPr/>
        </p:nvSpPr>
        <p:spPr>
          <a:xfrm>
            <a:off x="6884034" y="1217196"/>
            <a:ext cx="2137124" cy="415498"/>
          </a:xfrm>
          <a:prstGeom prst="rect">
            <a:avLst/>
          </a:prstGeom>
          <a:noFill/>
        </p:spPr>
        <p:txBody>
          <a:bodyPr wrap="none" rtlCol="0">
            <a:spAutoFit/>
          </a:bodyPr>
          <a:lstStyle/>
          <a:p>
            <a:pPr algn="ctr"/>
            <a:r>
              <a:rPr lang="en-TW" sz="1050" dirty="0"/>
              <a:t>The </a:t>
            </a:r>
            <a:r>
              <a:rPr lang="en-TW" sz="1050" dirty="0">
                <a:hlinkClick r:id="rId6"/>
              </a:rPr>
              <a:t>BSC</a:t>
            </a:r>
            <a:r>
              <a:rPr lang="en-TW" sz="1050" dirty="0"/>
              <a:t> pioneered by</a:t>
            </a:r>
          </a:p>
          <a:p>
            <a:pPr algn="ctr"/>
            <a:r>
              <a:rPr lang="en-TW" sz="1050" dirty="0"/>
              <a:t>Robert Kaplan and David Norton</a:t>
            </a:r>
          </a:p>
        </p:txBody>
      </p:sp>
      <p:sp>
        <p:nvSpPr>
          <p:cNvPr id="3" name="TextBox 2">
            <a:extLst>
              <a:ext uri="{FF2B5EF4-FFF2-40B4-BE49-F238E27FC236}">
                <a16:creationId xmlns:a16="http://schemas.microsoft.com/office/drawing/2014/main" id="{F155F860-9085-1347-934E-9C61D473A043}"/>
              </a:ext>
            </a:extLst>
          </p:cNvPr>
          <p:cNvSpPr txBox="1"/>
          <p:nvPr/>
        </p:nvSpPr>
        <p:spPr>
          <a:xfrm>
            <a:off x="458873" y="4273814"/>
            <a:ext cx="3379451" cy="523220"/>
          </a:xfrm>
          <a:prstGeom prst="rect">
            <a:avLst/>
          </a:prstGeom>
          <a:noFill/>
        </p:spPr>
        <p:txBody>
          <a:bodyPr wrap="none" rtlCol="0">
            <a:spAutoFit/>
          </a:bodyPr>
          <a:lstStyle/>
          <a:p>
            <a:pPr algn="ctr"/>
            <a:r>
              <a:rPr lang="en-TW" dirty="0"/>
              <a:t>How to know whether this metric system</a:t>
            </a:r>
          </a:p>
          <a:p>
            <a:pPr algn="ctr"/>
            <a:r>
              <a:rPr lang="en-US" dirty="0"/>
              <a:t>I</a:t>
            </a:r>
            <a:r>
              <a:rPr lang="en-TW" dirty="0"/>
              <a:t>s or Isn’t Sound and Complete?</a:t>
            </a:r>
          </a:p>
        </p:txBody>
      </p:sp>
    </p:spTree>
    <p:extLst>
      <p:ext uri="{BB962C8B-B14F-4D97-AF65-F5344CB8AC3E}">
        <p14:creationId xmlns:p14="http://schemas.microsoft.com/office/powerpoint/2010/main" val="207027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Mapping from 8 to 4 measurement components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96" y="1688521"/>
            <a:ext cx="3857407" cy="2498710"/>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88805" y="1264046"/>
            <a:ext cx="4564784" cy="32713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5001768" y="4663217"/>
            <a:ext cx="2920992" cy="307777"/>
          </a:xfrm>
          <a:prstGeom prst="rect">
            <a:avLst/>
          </a:prstGeom>
          <a:noFill/>
        </p:spPr>
        <p:txBody>
          <a:bodyPr wrap="none" rtlCol="0">
            <a:spAutoFit/>
          </a:bodyPr>
          <a:lstStyle/>
          <a:p>
            <a:r>
              <a:rPr lang="en-US" dirty="0"/>
              <a:t>Image source: by </a:t>
            </a:r>
            <a:r>
              <a:rPr lang="en-US" dirty="0">
                <a:hlinkClick r:id="rId4"/>
              </a:rPr>
              <a:t>Suleiman Shehu</a:t>
            </a:r>
            <a:endParaRPr lang="en-TW" dirty="0"/>
          </a:p>
        </p:txBody>
      </p:sp>
      <p:sp>
        <p:nvSpPr>
          <p:cNvPr id="3" name="TextBox 2">
            <a:extLst>
              <a:ext uri="{FF2B5EF4-FFF2-40B4-BE49-F238E27FC236}">
                <a16:creationId xmlns:a16="http://schemas.microsoft.com/office/drawing/2014/main" id="{F155F860-9085-1347-934E-9C61D473A043}"/>
              </a:ext>
            </a:extLst>
          </p:cNvPr>
          <p:cNvSpPr txBox="1"/>
          <p:nvPr/>
        </p:nvSpPr>
        <p:spPr>
          <a:xfrm>
            <a:off x="458873" y="4273814"/>
            <a:ext cx="3379451" cy="523220"/>
          </a:xfrm>
          <a:prstGeom prst="rect">
            <a:avLst/>
          </a:prstGeom>
          <a:noFill/>
        </p:spPr>
        <p:txBody>
          <a:bodyPr wrap="none" rtlCol="0">
            <a:spAutoFit/>
          </a:bodyPr>
          <a:lstStyle/>
          <a:p>
            <a:pPr algn="ctr"/>
            <a:r>
              <a:rPr lang="en-TW" dirty="0"/>
              <a:t>How to know whether this metric system</a:t>
            </a:r>
          </a:p>
          <a:p>
            <a:pPr algn="ctr"/>
            <a:r>
              <a:rPr lang="en-US" dirty="0"/>
              <a:t>I</a:t>
            </a:r>
            <a:r>
              <a:rPr lang="en-TW" dirty="0"/>
              <a:t>s or Isn’t Sound and Complete?</a:t>
            </a:r>
          </a:p>
        </p:txBody>
      </p:sp>
      <p:cxnSp>
        <p:nvCxnSpPr>
          <p:cNvPr id="11" name="Straight Arrow Connector 10">
            <a:extLst>
              <a:ext uri="{FF2B5EF4-FFF2-40B4-BE49-F238E27FC236}">
                <a16:creationId xmlns:a16="http://schemas.microsoft.com/office/drawing/2014/main" id="{0EED6248-4818-B64E-8E05-83F2596AC856}"/>
              </a:ext>
            </a:extLst>
          </p:cNvPr>
          <p:cNvCxnSpPr>
            <a:cxnSpLocks/>
            <a:endCxn id="21" idx="3"/>
          </p:cNvCxnSpPr>
          <p:nvPr/>
        </p:nvCxnSpPr>
        <p:spPr>
          <a:xfrm flipV="1">
            <a:off x="3337560" y="1667552"/>
            <a:ext cx="2054627" cy="1395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C6C627-4C9E-1944-9841-08CAB555EE75}"/>
              </a:ext>
            </a:extLst>
          </p:cNvPr>
          <p:cNvCxnSpPr>
            <a:cxnSpLocks/>
            <a:endCxn id="21" idx="4"/>
          </p:cNvCxnSpPr>
          <p:nvPr/>
        </p:nvCxnSpPr>
        <p:spPr>
          <a:xfrm flipV="1">
            <a:off x="3026664" y="1688521"/>
            <a:ext cx="2414016" cy="210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987C44-7322-A645-AB28-1DAFA60F4F40}"/>
              </a:ext>
            </a:extLst>
          </p:cNvPr>
          <p:cNvCxnSpPr>
            <a:cxnSpLocks/>
          </p:cNvCxnSpPr>
          <p:nvPr/>
        </p:nvCxnSpPr>
        <p:spPr>
          <a:xfrm flipV="1">
            <a:off x="2489055" y="3273552"/>
            <a:ext cx="1726329" cy="76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9D499A-1B63-2145-93C6-A80B71F5655B}"/>
              </a:ext>
            </a:extLst>
          </p:cNvPr>
          <p:cNvSpPr/>
          <p:nvPr/>
        </p:nvSpPr>
        <p:spPr>
          <a:xfrm>
            <a:off x="5372100" y="1545336"/>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3" name="Oval 22">
            <a:extLst>
              <a:ext uri="{FF2B5EF4-FFF2-40B4-BE49-F238E27FC236}">
                <a16:creationId xmlns:a16="http://schemas.microsoft.com/office/drawing/2014/main" id="{6CA9C098-BEE5-3240-BBBE-2108D2A31F1D}"/>
              </a:ext>
            </a:extLst>
          </p:cNvPr>
          <p:cNvSpPr/>
          <p:nvPr/>
        </p:nvSpPr>
        <p:spPr>
          <a:xfrm>
            <a:off x="4008723" y="2880467"/>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Oval 23">
            <a:extLst>
              <a:ext uri="{FF2B5EF4-FFF2-40B4-BE49-F238E27FC236}">
                <a16:creationId xmlns:a16="http://schemas.microsoft.com/office/drawing/2014/main" id="{79221688-ECE7-3844-9BB8-0AEF321B24C4}"/>
              </a:ext>
            </a:extLst>
          </p:cNvPr>
          <p:cNvSpPr/>
          <p:nvPr/>
        </p:nvSpPr>
        <p:spPr>
          <a:xfrm>
            <a:off x="6746874" y="3201959"/>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Oval 24">
            <a:extLst>
              <a:ext uri="{FF2B5EF4-FFF2-40B4-BE49-F238E27FC236}">
                <a16:creationId xmlns:a16="http://schemas.microsoft.com/office/drawing/2014/main" id="{AC7368E6-D077-B54B-A782-9A888CBA5D0D}"/>
              </a:ext>
            </a:extLst>
          </p:cNvPr>
          <p:cNvSpPr/>
          <p:nvPr/>
        </p:nvSpPr>
        <p:spPr>
          <a:xfrm>
            <a:off x="5357585" y="4082164"/>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F049868C-670A-B34A-B3AB-FE5DB086DE7C}"/>
              </a:ext>
            </a:extLst>
          </p:cNvPr>
          <p:cNvCxnSpPr>
            <a:cxnSpLocks/>
            <a:endCxn id="23" idx="1"/>
          </p:cNvCxnSpPr>
          <p:nvPr/>
        </p:nvCxnSpPr>
        <p:spPr>
          <a:xfrm>
            <a:off x="2330421" y="2092028"/>
            <a:ext cx="1698389" cy="80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C2644E-EB8F-F24B-A4F9-4ACB8E745754}"/>
              </a:ext>
            </a:extLst>
          </p:cNvPr>
          <p:cNvCxnSpPr>
            <a:cxnSpLocks/>
            <a:endCxn id="23" idx="2"/>
          </p:cNvCxnSpPr>
          <p:nvPr/>
        </p:nvCxnSpPr>
        <p:spPr>
          <a:xfrm>
            <a:off x="1725270" y="2427234"/>
            <a:ext cx="2283453" cy="524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A805BC8-C527-494F-B201-563ED4EE832B}"/>
              </a:ext>
            </a:extLst>
          </p:cNvPr>
          <p:cNvCxnSpPr>
            <a:cxnSpLocks/>
          </p:cNvCxnSpPr>
          <p:nvPr/>
        </p:nvCxnSpPr>
        <p:spPr>
          <a:xfrm>
            <a:off x="1486400" y="3070502"/>
            <a:ext cx="5260474" cy="25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35290C-54E9-1247-A797-42BF94694292}"/>
              </a:ext>
            </a:extLst>
          </p:cNvPr>
          <p:cNvCxnSpPr>
            <a:cxnSpLocks/>
            <a:endCxn id="21" idx="2"/>
          </p:cNvCxnSpPr>
          <p:nvPr/>
        </p:nvCxnSpPr>
        <p:spPr>
          <a:xfrm flipV="1">
            <a:off x="1725270" y="1616929"/>
            <a:ext cx="3646830" cy="2108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7C736-953F-6441-965A-D287A20743E3}"/>
              </a:ext>
            </a:extLst>
          </p:cNvPr>
          <p:cNvCxnSpPr>
            <a:cxnSpLocks/>
            <a:endCxn id="25" idx="1"/>
          </p:cNvCxnSpPr>
          <p:nvPr/>
        </p:nvCxnSpPr>
        <p:spPr>
          <a:xfrm>
            <a:off x="3092979" y="2569042"/>
            <a:ext cx="2284693" cy="153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982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3" y="1842331"/>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3"/>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Energy</a:t>
            </a:r>
          </a:p>
          <a:p>
            <a:pPr algn="ctr"/>
            <a:r>
              <a:rPr lang="en-TW" dirty="0"/>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4" y="2184143"/>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5" y="2807674"/>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69"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7" y="2790587"/>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2"/>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Bio Diversity</a:t>
            </a:r>
          </a:p>
          <a:p>
            <a:pPr algn="ctr"/>
            <a:r>
              <a:rPr lang="en-TW" dirty="0"/>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6" y="3656101"/>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39" y="3655788"/>
            <a:ext cx="1547475" cy="291782"/>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7" y="2327765"/>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6"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7"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1"/>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1" y="3077831"/>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7"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5" y="3947570"/>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8" y="4581038"/>
            <a:ext cx="1854995" cy="307777"/>
          </a:xfrm>
          <a:prstGeom prst="rect">
            <a:avLst/>
          </a:prstGeom>
          <a:noFill/>
        </p:spPr>
        <p:txBody>
          <a:bodyPr wrap="none" rtlCol="0">
            <a:spAutoFit/>
          </a:bodyPr>
          <a:lstStyle/>
          <a:p>
            <a:r>
              <a:rPr lang="en-TW" dirty="0"/>
              <a:t>Learning and Growth</a:t>
            </a:r>
          </a:p>
        </p:txBody>
      </p:sp>
    </p:spTree>
    <p:extLst>
      <p:ext uri="{BB962C8B-B14F-4D97-AF65-F5344CB8AC3E}">
        <p14:creationId xmlns:p14="http://schemas.microsoft.com/office/powerpoint/2010/main" val="25168722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11186</TotalTime>
  <Words>2777</Words>
  <Application>Microsoft Macintosh PowerPoint</Application>
  <PresentationFormat>On-screen Show (16:9)</PresentationFormat>
  <Paragraphs>538</Paragraphs>
  <Slides>55</Slides>
  <Notes>20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55</vt:i4>
      </vt:variant>
    </vt:vector>
  </HeadingPairs>
  <TitlesOfParts>
    <vt:vector size="71" baseType="lpstr">
      <vt:lpstr>Arial Unicode MS</vt:lpstr>
      <vt:lpstr>Exo 2</vt:lpstr>
      <vt:lpstr>Hei</vt:lpstr>
      <vt:lpstr>LiHei Pro</vt:lpstr>
      <vt:lpstr>Open Sans</vt:lpstr>
      <vt:lpstr>Roboto Condensed Light</vt:lpstr>
      <vt:lpstr>宋体</vt:lpstr>
      <vt:lpstr>STXingkai</vt:lpstr>
      <vt:lpstr>Weibei SC</vt:lpstr>
      <vt:lpstr>Arial</vt:lpstr>
      <vt:lpstr>Calibri</vt:lpstr>
      <vt:lpstr>Cambria Math</vt:lpstr>
      <vt:lpstr>Helvetica</vt:lpstr>
      <vt:lpstr>Times New Roman</vt:lpstr>
      <vt:lpstr>Simple Light</vt:lpstr>
      <vt:lpstr>Tech Newsletter by Slidesgo</vt:lpstr>
      <vt:lpstr>超越学科界限的认知基础 Transdisciplinary Cognitive Foundation  Review the Basics Week 13</vt:lpstr>
      <vt:lpstr>PowerPoint Presentation</vt:lpstr>
      <vt:lpstr>PowerPoint Presentation</vt:lpstr>
      <vt:lpstr>What if a Unifying Foundation doesn’t exist?</vt:lpstr>
      <vt:lpstr>A Sound Foundation for Computational Tools?</vt:lpstr>
      <vt:lpstr>What I learned this weekend?</vt:lpstr>
      <vt:lpstr>What makes a metric system “sound and complete”?</vt:lpstr>
      <vt:lpstr>Mapping from 8 to 4 measurement components</vt:lpstr>
      <vt:lpstr>Color code and rearrange the “Balanced Index”</vt:lpstr>
      <vt:lpstr>What kind of Data Structures fit these patterns?</vt:lpstr>
      <vt:lpstr>All meaningful expressions can be modeled as Pω</vt:lpstr>
      <vt:lpstr>What is a Lattice?</vt:lpstr>
      <vt:lpstr>Lattice represents a Universal Data Type</vt:lpstr>
      <vt:lpstr>The Abstract and Concrete Domains</vt:lpstr>
      <vt:lpstr>All Computation (decisions) are approximations</vt:lpstr>
      <vt:lpstr>Fixpoint Theorems/Mathematical Ouroboros</vt:lpstr>
      <vt:lpstr>PowerPoint Presentation</vt:lpstr>
      <vt:lpstr>PowerPoint Presentation</vt:lpstr>
      <vt:lpstr>PowerPoint Presentation</vt:lpstr>
      <vt:lpstr>PowerPoint Presentation</vt:lpstr>
      <vt:lpstr> A few screen shot for basic data types?</vt:lpstr>
      <vt:lpstr>PowerPoint Presentation</vt:lpstr>
      <vt:lpstr>PowerPoint Presentation</vt:lpstr>
      <vt:lpstr>PowerPoint Presentation</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What if a there is a secrete way to attain cognitive Universality?</vt:lpstr>
      <vt:lpstr>Why Category Theory for Cognitive Foundation?</vt:lpstr>
      <vt:lpstr>The Cognitive Connections: Linking Lambda abstraction with Arithmetic</vt:lpstr>
      <vt:lpstr>When explaining the idea of Universal Properties …</vt:lpstr>
      <vt:lpstr>Stream as a Data Type is called the Universal Element</vt:lpstr>
      <vt:lpstr>PowerPoint Presentation</vt:lpstr>
      <vt:lpstr>Operationalizing the Cybernetics</vt:lpstr>
      <vt:lpstr>What, How and Why of “operationalization”</vt:lpstr>
      <vt:lpstr>Kuhn Cycle: the evolution of a Namespace</vt:lpstr>
      <vt:lpstr>A Multi-Scale Collective Cognitive Processes </vt:lpstr>
      <vt:lpstr>Accountants’ Value Proposition</vt:lpstr>
      <vt:lpstr>Holacracy: a mechanism for  Communication and Control</vt:lpstr>
      <vt:lpstr>Some idea of Implementation?</vt:lpstr>
      <vt:lpstr>Some idea of Implementation?</vt:lpstr>
      <vt:lpstr>PowerPoint Presentation</vt:lpstr>
      <vt:lpstr>The version that includes modern cybernetic tools</vt:lpstr>
      <vt:lpstr>All events are Emerging Events</vt:lpstr>
      <vt:lpstr>DevOps Goals for Governance</vt:lpstr>
      <vt:lpstr>Cyber-Physical Space Integration</vt:lpstr>
      <vt:lpstr>An Industrial Approach to Data and Story Telling</vt:lpstr>
      <vt:lpstr>A Modern Curriculum in Broader Context</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1598</cp:revision>
  <dcterms:modified xsi:type="dcterms:W3CDTF">2020-12-07T09:34:30Z</dcterms:modified>
</cp:coreProperties>
</file>